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90" r:id="rId1"/>
  </p:sldMasterIdLst>
  <p:notesMasterIdLst>
    <p:notesMasterId r:id="rId44"/>
  </p:notesMasterIdLst>
  <p:sldIdLst>
    <p:sldId id="256" r:id="rId2"/>
    <p:sldId id="425" r:id="rId3"/>
    <p:sldId id="524" r:id="rId4"/>
    <p:sldId id="534" r:id="rId5"/>
    <p:sldId id="533" r:id="rId6"/>
    <p:sldId id="535" r:id="rId7"/>
    <p:sldId id="537" r:id="rId8"/>
    <p:sldId id="551" r:id="rId9"/>
    <p:sldId id="552" r:id="rId10"/>
    <p:sldId id="566" r:id="rId11"/>
    <p:sldId id="558" r:id="rId12"/>
    <p:sldId id="567" r:id="rId13"/>
    <p:sldId id="559" r:id="rId14"/>
    <p:sldId id="560" r:id="rId15"/>
    <p:sldId id="525" r:id="rId16"/>
    <p:sldId id="526" r:id="rId17"/>
    <p:sldId id="538" r:id="rId18"/>
    <p:sldId id="539" r:id="rId19"/>
    <p:sldId id="540" r:id="rId20"/>
    <p:sldId id="561" r:id="rId21"/>
    <p:sldId id="562" r:id="rId22"/>
    <p:sldId id="550" r:id="rId23"/>
    <p:sldId id="565" r:id="rId24"/>
    <p:sldId id="532" r:id="rId25"/>
    <p:sldId id="544" r:id="rId26"/>
    <p:sldId id="541" r:id="rId27"/>
    <p:sldId id="542" r:id="rId28"/>
    <p:sldId id="543" r:id="rId29"/>
    <p:sldId id="547" r:id="rId30"/>
    <p:sldId id="545" r:id="rId31"/>
    <p:sldId id="546" r:id="rId32"/>
    <p:sldId id="548" r:id="rId33"/>
    <p:sldId id="549" r:id="rId34"/>
    <p:sldId id="531" r:id="rId35"/>
    <p:sldId id="553" r:id="rId36"/>
    <p:sldId id="557" r:id="rId37"/>
    <p:sldId id="564" r:id="rId38"/>
    <p:sldId id="554" r:id="rId39"/>
    <p:sldId id="556" r:id="rId40"/>
    <p:sldId id="563" r:id="rId41"/>
    <p:sldId id="555" r:id="rId42"/>
    <p:sldId id="366"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usack, Chris" initials="CC" lastIdx="1" clrIdx="0">
    <p:extLst>
      <p:ext uri="{19B8F6BF-5375-455C-9EA6-DF929625EA0E}">
        <p15:presenceInfo xmlns:p15="http://schemas.microsoft.com/office/powerpoint/2012/main" userId="S-1-5-21-606747145-1993962763-839522115-1229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ECC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88309" autoAdjust="0"/>
  </p:normalViewPr>
  <p:slideViewPr>
    <p:cSldViewPr snapToGrid="0">
      <p:cViewPr>
        <p:scale>
          <a:sx n="100" d="100"/>
          <a:sy n="100" d="100"/>
        </p:scale>
        <p:origin x="5" y="-37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5FC83A-AE04-4291-858C-89975FF43DBC}" type="datetimeFigureOut">
              <a:rPr lang="en-US" smtClean="0"/>
              <a:t>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8B35CF-413F-4E89-B778-B111B9E6E46E}" type="slidenum">
              <a:rPr lang="en-US" smtClean="0"/>
              <a:t>‹#›</a:t>
            </a:fld>
            <a:endParaRPr lang="en-US"/>
          </a:p>
        </p:txBody>
      </p:sp>
    </p:spTree>
    <p:extLst>
      <p:ext uri="{BB962C8B-B14F-4D97-AF65-F5344CB8AC3E}">
        <p14:creationId xmlns:p14="http://schemas.microsoft.com/office/powerpoint/2010/main" val="5137264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1</a:t>
            </a:fld>
            <a:endParaRPr lang="en-US"/>
          </a:p>
        </p:txBody>
      </p:sp>
    </p:spTree>
    <p:extLst>
      <p:ext uri="{BB962C8B-B14F-4D97-AF65-F5344CB8AC3E}">
        <p14:creationId xmlns:p14="http://schemas.microsoft.com/office/powerpoint/2010/main" val="16072346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 namespace in C# is a way to organize and group related classes, interfaces, </a:t>
            </a:r>
            <a:r>
              <a:rPr lang="en-US" dirty="0" err="1"/>
              <a:t>enums</a:t>
            </a:r>
            <a:r>
              <a:rPr lang="en-US" dirty="0"/>
              <a:t>, and other types. It helps avoid naming conflicts and makes the code more maintainable and understandable. Think of it as a folder structure for your code.</a:t>
            </a:r>
          </a:p>
        </p:txBody>
      </p:sp>
      <p:sp>
        <p:nvSpPr>
          <p:cNvPr id="4" name="Slide Number Placeholder 3"/>
          <p:cNvSpPr>
            <a:spLocks noGrp="1"/>
          </p:cNvSpPr>
          <p:nvPr>
            <p:ph type="sldNum" sz="quarter" idx="10"/>
          </p:nvPr>
        </p:nvSpPr>
        <p:spPr/>
        <p:txBody>
          <a:bodyPr/>
          <a:lstStyle/>
          <a:p>
            <a:fld id="{068B35CF-413F-4E89-B778-B111B9E6E46E}" type="slidenum">
              <a:rPr lang="en-US" smtClean="0"/>
              <a:t>10</a:t>
            </a:fld>
            <a:endParaRPr lang="en-US"/>
          </a:p>
        </p:txBody>
      </p:sp>
    </p:spTree>
    <p:extLst>
      <p:ext uri="{BB962C8B-B14F-4D97-AF65-F5344CB8AC3E}">
        <p14:creationId xmlns:p14="http://schemas.microsoft.com/office/powerpoint/2010/main" val="3995207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11</a:t>
            </a:fld>
            <a:endParaRPr lang="en-US"/>
          </a:p>
        </p:txBody>
      </p:sp>
    </p:spTree>
    <p:extLst>
      <p:ext uri="{BB962C8B-B14F-4D97-AF65-F5344CB8AC3E}">
        <p14:creationId xmlns:p14="http://schemas.microsoft.com/office/powerpoint/2010/main" val="3443188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12</a:t>
            </a:fld>
            <a:endParaRPr lang="en-US"/>
          </a:p>
        </p:txBody>
      </p:sp>
    </p:spTree>
    <p:extLst>
      <p:ext uri="{BB962C8B-B14F-4D97-AF65-F5344CB8AC3E}">
        <p14:creationId xmlns:p14="http://schemas.microsoft.com/office/powerpoint/2010/main" val="2435690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13</a:t>
            </a:fld>
            <a:endParaRPr lang="en-US"/>
          </a:p>
        </p:txBody>
      </p:sp>
    </p:spTree>
    <p:extLst>
      <p:ext uri="{BB962C8B-B14F-4D97-AF65-F5344CB8AC3E}">
        <p14:creationId xmlns:p14="http://schemas.microsoft.com/office/powerpoint/2010/main" val="4175113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14</a:t>
            </a:fld>
            <a:endParaRPr lang="en-US"/>
          </a:p>
        </p:txBody>
      </p:sp>
    </p:spTree>
    <p:extLst>
      <p:ext uri="{BB962C8B-B14F-4D97-AF65-F5344CB8AC3E}">
        <p14:creationId xmlns:p14="http://schemas.microsoft.com/office/powerpoint/2010/main" val="12870451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15</a:t>
            </a:fld>
            <a:endParaRPr lang="en-US"/>
          </a:p>
        </p:txBody>
      </p:sp>
    </p:spTree>
    <p:extLst>
      <p:ext uri="{BB962C8B-B14F-4D97-AF65-F5344CB8AC3E}">
        <p14:creationId xmlns:p14="http://schemas.microsoft.com/office/powerpoint/2010/main" val="34839848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16</a:t>
            </a:fld>
            <a:endParaRPr lang="en-US"/>
          </a:p>
        </p:txBody>
      </p:sp>
    </p:spTree>
    <p:extLst>
      <p:ext uri="{BB962C8B-B14F-4D97-AF65-F5344CB8AC3E}">
        <p14:creationId xmlns:p14="http://schemas.microsoft.com/office/powerpoint/2010/main" val="2033639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17</a:t>
            </a:fld>
            <a:endParaRPr lang="en-US"/>
          </a:p>
        </p:txBody>
      </p:sp>
    </p:spTree>
    <p:extLst>
      <p:ext uri="{BB962C8B-B14F-4D97-AF65-F5344CB8AC3E}">
        <p14:creationId xmlns:p14="http://schemas.microsoft.com/office/powerpoint/2010/main" val="2977410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18</a:t>
            </a:fld>
            <a:endParaRPr lang="en-US"/>
          </a:p>
        </p:txBody>
      </p:sp>
    </p:spTree>
    <p:extLst>
      <p:ext uri="{BB962C8B-B14F-4D97-AF65-F5344CB8AC3E}">
        <p14:creationId xmlns:p14="http://schemas.microsoft.com/office/powerpoint/2010/main" val="645203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19</a:t>
            </a:fld>
            <a:endParaRPr lang="en-US"/>
          </a:p>
        </p:txBody>
      </p:sp>
    </p:spTree>
    <p:extLst>
      <p:ext uri="{BB962C8B-B14F-4D97-AF65-F5344CB8AC3E}">
        <p14:creationId xmlns:p14="http://schemas.microsoft.com/office/powerpoint/2010/main" val="2230033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2</a:t>
            </a:fld>
            <a:endParaRPr lang="en-US"/>
          </a:p>
        </p:txBody>
      </p:sp>
    </p:spTree>
    <p:extLst>
      <p:ext uri="{BB962C8B-B14F-4D97-AF65-F5344CB8AC3E}">
        <p14:creationId xmlns:p14="http://schemas.microsoft.com/office/powerpoint/2010/main" val="1755052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20</a:t>
            </a:fld>
            <a:endParaRPr lang="en-US"/>
          </a:p>
        </p:txBody>
      </p:sp>
    </p:spTree>
    <p:extLst>
      <p:ext uri="{BB962C8B-B14F-4D97-AF65-F5344CB8AC3E}">
        <p14:creationId xmlns:p14="http://schemas.microsoft.com/office/powerpoint/2010/main" val="3315411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21</a:t>
            </a:fld>
            <a:endParaRPr lang="en-US"/>
          </a:p>
        </p:txBody>
      </p:sp>
    </p:spTree>
    <p:extLst>
      <p:ext uri="{BB962C8B-B14F-4D97-AF65-F5344CB8AC3E}">
        <p14:creationId xmlns:p14="http://schemas.microsoft.com/office/powerpoint/2010/main" val="11950758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22</a:t>
            </a:fld>
            <a:endParaRPr lang="en-US"/>
          </a:p>
        </p:txBody>
      </p:sp>
    </p:spTree>
    <p:extLst>
      <p:ext uri="{BB962C8B-B14F-4D97-AF65-F5344CB8AC3E}">
        <p14:creationId xmlns:p14="http://schemas.microsoft.com/office/powerpoint/2010/main" val="26897150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23</a:t>
            </a:fld>
            <a:endParaRPr lang="en-US"/>
          </a:p>
        </p:txBody>
      </p:sp>
    </p:spTree>
    <p:extLst>
      <p:ext uri="{BB962C8B-B14F-4D97-AF65-F5344CB8AC3E}">
        <p14:creationId xmlns:p14="http://schemas.microsoft.com/office/powerpoint/2010/main" val="21713111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24</a:t>
            </a:fld>
            <a:endParaRPr lang="en-US"/>
          </a:p>
        </p:txBody>
      </p:sp>
    </p:spTree>
    <p:extLst>
      <p:ext uri="{BB962C8B-B14F-4D97-AF65-F5344CB8AC3E}">
        <p14:creationId xmlns:p14="http://schemas.microsoft.com/office/powerpoint/2010/main" val="21604920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25</a:t>
            </a:fld>
            <a:endParaRPr lang="en-US"/>
          </a:p>
        </p:txBody>
      </p:sp>
    </p:spTree>
    <p:extLst>
      <p:ext uri="{BB962C8B-B14F-4D97-AF65-F5344CB8AC3E}">
        <p14:creationId xmlns:p14="http://schemas.microsoft.com/office/powerpoint/2010/main" val="41601116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26</a:t>
            </a:fld>
            <a:endParaRPr lang="en-US"/>
          </a:p>
        </p:txBody>
      </p:sp>
    </p:spTree>
    <p:extLst>
      <p:ext uri="{BB962C8B-B14F-4D97-AF65-F5344CB8AC3E}">
        <p14:creationId xmlns:p14="http://schemas.microsoft.com/office/powerpoint/2010/main" val="31198767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27</a:t>
            </a:fld>
            <a:endParaRPr lang="en-US"/>
          </a:p>
        </p:txBody>
      </p:sp>
    </p:spTree>
    <p:extLst>
      <p:ext uri="{BB962C8B-B14F-4D97-AF65-F5344CB8AC3E}">
        <p14:creationId xmlns:p14="http://schemas.microsoft.com/office/powerpoint/2010/main" val="873204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28</a:t>
            </a:fld>
            <a:endParaRPr lang="en-US"/>
          </a:p>
        </p:txBody>
      </p:sp>
    </p:spTree>
    <p:extLst>
      <p:ext uri="{BB962C8B-B14F-4D97-AF65-F5344CB8AC3E}">
        <p14:creationId xmlns:p14="http://schemas.microsoft.com/office/powerpoint/2010/main" val="38860694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29</a:t>
            </a:fld>
            <a:endParaRPr lang="en-US"/>
          </a:p>
        </p:txBody>
      </p:sp>
    </p:spTree>
    <p:extLst>
      <p:ext uri="{BB962C8B-B14F-4D97-AF65-F5344CB8AC3E}">
        <p14:creationId xmlns:p14="http://schemas.microsoft.com/office/powerpoint/2010/main" val="5936820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3</a:t>
            </a:fld>
            <a:endParaRPr lang="en-US"/>
          </a:p>
        </p:txBody>
      </p:sp>
    </p:spTree>
    <p:extLst>
      <p:ext uri="{BB962C8B-B14F-4D97-AF65-F5344CB8AC3E}">
        <p14:creationId xmlns:p14="http://schemas.microsoft.com/office/powerpoint/2010/main" val="2388336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30</a:t>
            </a:fld>
            <a:endParaRPr lang="en-US"/>
          </a:p>
        </p:txBody>
      </p:sp>
    </p:spTree>
    <p:extLst>
      <p:ext uri="{BB962C8B-B14F-4D97-AF65-F5344CB8AC3E}">
        <p14:creationId xmlns:p14="http://schemas.microsoft.com/office/powerpoint/2010/main" val="18332255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31</a:t>
            </a:fld>
            <a:endParaRPr lang="en-US"/>
          </a:p>
        </p:txBody>
      </p:sp>
    </p:spTree>
    <p:extLst>
      <p:ext uri="{BB962C8B-B14F-4D97-AF65-F5344CB8AC3E}">
        <p14:creationId xmlns:p14="http://schemas.microsoft.com/office/powerpoint/2010/main" val="484297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32</a:t>
            </a:fld>
            <a:endParaRPr lang="en-US"/>
          </a:p>
        </p:txBody>
      </p:sp>
    </p:spTree>
    <p:extLst>
      <p:ext uri="{BB962C8B-B14F-4D97-AF65-F5344CB8AC3E}">
        <p14:creationId xmlns:p14="http://schemas.microsoft.com/office/powerpoint/2010/main" val="936155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33</a:t>
            </a:fld>
            <a:endParaRPr lang="en-US"/>
          </a:p>
        </p:txBody>
      </p:sp>
    </p:spTree>
    <p:extLst>
      <p:ext uri="{BB962C8B-B14F-4D97-AF65-F5344CB8AC3E}">
        <p14:creationId xmlns:p14="http://schemas.microsoft.com/office/powerpoint/2010/main" val="3070752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34</a:t>
            </a:fld>
            <a:endParaRPr lang="en-US"/>
          </a:p>
        </p:txBody>
      </p:sp>
    </p:spTree>
    <p:extLst>
      <p:ext uri="{BB962C8B-B14F-4D97-AF65-F5344CB8AC3E}">
        <p14:creationId xmlns:p14="http://schemas.microsoft.com/office/powerpoint/2010/main" val="24459345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35</a:t>
            </a:fld>
            <a:endParaRPr lang="en-US"/>
          </a:p>
        </p:txBody>
      </p:sp>
    </p:spTree>
    <p:extLst>
      <p:ext uri="{BB962C8B-B14F-4D97-AF65-F5344CB8AC3E}">
        <p14:creationId xmlns:p14="http://schemas.microsoft.com/office/powerpoint/2010/main" val="1092343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36</a:t>
            </a:fld>
            <a:endParaRPr lang="en-US"/>
          </a:p>
        </p:txBody>
      </p:sp>
    </p:spTree>
    <p:extLst>
      <p:ext uri="{BB962C8B-B14F-4D97-AF65-F5344CB8AC3E}">
        <p14:creationId xmlns:p14="http://schemas.microsoft.com/office/powerpoint/2010/main" val="6996418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37</a:t>
            </a:fld>
            <a:endParaRPr lang="en-US"/>
          </a:p>
        </p:txBody>
      </p:sp>
    </p:spTree>
    <p:extLst>
      <p:ext uri="{BB962C8B-B14F-4D97-AF65-F5344CB8AC3E}">
        <p14:creationId xmlns:p14="http://schemas.microsoft.com/office/powerpoint/2010/main" val="22252688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38</a:t>
            </a:fld>
            <a:endParaRPr lang="en-US"/>
          </a:p>
        </p:txBody>
      </p:sp>
    </p:spTree>
    <p:extLst>
      <p:ext uri="{BB962C8B-B14F-4D97-AF65-F5344CB8AC3E}">
        <p14:creationId xmlns:p14="http://schemas.microsoft.com/office/powerpoint/2010/main" val="24289733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39</a:t>
            </a:fld>
            <a:endParaRPr lang="en-US"/>
          </a:p>
        </p:txBody>
      </p:sp>
    </p:spTree>
    <p:extLst>
      <p:ext uri="{BB962C8B-B14F-4D97-AF65-F5344CB8AC3E}">
        <p14:creationId xmlns:p14="http://schemas.microsoft.com/office/powerpoint/2010/main" val="10782058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4</a:t>
            </a:fld>
            <a:endParaRPr lang="en-US"/>
          </a:p>
        </p:txBody>
      </p:sp>
    </p:spTree>
    <p:extLst>
      <p:ext uri="{BB962C8B-B14F-4D97-AF65-F5344CB8AC3E}">
        <p14:creationId xmlns:p14="http://schemas.microsoft.com/office/powerpoint/2010/main" val="30150926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40</a:t>
            </a:fld>
            <a:endParaRPr lang="en-US"/>
          </a:p>
        </p:txBody>
      </p:sp>
    </p:spTree>
    <p:extLst>
      <p:ext uri="{BB962C8B-B14F-4D97-AF65-F5344CB8AC3E}">
        <p14:creationId xmlns:p14="http://schemas.microsoft.com/office/powerpoint/2010/main" val="14182807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41</a:t>
            </a:fld>
            <a:endParaRPr lang="en-US"/>
          </a:p>
        </p:txBody>
      </p:sp>
    </p:spTree>
    <p:extLst>
      <p:ext uri="{BB962C8B-B14F-4D97-AF65-F5344CB8AC3E}">
        <p14:creationId xmlns:p14="http://schemas.microsoft.com/office/powerpoint/2010/main" val="2421847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42</a:t>
            </a:fld>
            <a:endParaRPr lang="en-US"/>
          </a:p>
        </p:txBody>
      </p:sp>
    </p:spTree>
    <p:extLst>
      <p:ext uri="{BB962C8B-B14F-4D97-AF65-F5344CB8AC3E}">
        <p14:creationId xmlns:p14="http://schemas.microsoft.com/office/powerpoint/2010/main" val="2915719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5</a:t>
            </a:fld>
            <a:endParaRPr lang="en-US"/>
          </a:p>
        </p:txBody>
      </p:sp>
    </p:spTree>
    <p:extLst>
      <p:ext uri="{BB962C8B-B14F-4D97-AF65-F5344CB8AC3E}">
        <p14:creationId xmlns:p14="http://schemas.microsoft.com/office/powerpoint/2010/main" val="410081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6</a:t>
            </a:fld>
            <a:endParaRPr lang="en-US"/>
          </a:p>
        </p:txBody>
      </p:sp>
    </p:spTree>
    <p:extLst>
      <p:ext uri="{BB962C8B-B14F-4D97-AF65-F5344CB8AC3E}">
        <p14:creationId xmlns:p14="http://schemas.microsoft.com/office/powerpoint/2010/main" val="681350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7</a:t>
            </a:fld>
            <a:endParaRPr lang="en-US"/>
          </a:p>
        </p:txBody>
      </p:sp>
    </p:spTree>
    <p:extLst>
      <p:ext uri="{BB962C8B-B14F-4D97-AF65-F5344CB8AC3E}">
        <p14:creationId xmlns:p14="http://schemas.microsoft.com/office/powerpoint/2010/main" val="3281501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10"/>
          </p:nvPr>
        </p:nvSpPr>
        <p:spPr/>
        <p:txBody>
          <a:bodyPr/>
          <a:lstStyle/>
          <a:p>
            <a:fld id="{068B35CF-413F-4E89-B778-B111B9E6E46E}" type="slidenum">
              <a:rPr lang="en-US" smtClean="0"/>
              <a:t>8</a:t>
            </a:fld>
            <a:endParaRPr lang="en-US"/>
          </a:p>
        </p:txBody>
      </p:sp>
    </p:spTree>
    <p:extLst>
      <p:ext uri="{BB962C8B-B14F-4D97-AF65-F5344CB8AC3E}">
        <p14:creationId xmlns:p14="http://schemas.microsoft.com/office/powerpoint/2010/main" val="2160179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A namespace in C# is a way to organize and group related classes, interfaces, </a:t>
            </a:r>
            <a:r>
              <a:rPr lang="en-US" dirty="0" err="1"/>
              <a:t>enums</a:t>
            </a:r>
            <a:r>
              <a:rPr lang="en-US" dirty="0"/>
              <a:t>, and other types. It helps avoid naming conflicts and makes the code more maintainable and understandable. Think of it as a folder structure for your code.</a:t>
            </a:r>
          </a:p>
        </p:txBody>
      </p:sp>
      <p:sp>
        <p:nvSpPr>
          <p:cNvPr id="4" name="Slide Number Placeholder 3"/>
          <p:cNvSpPr>
            <a:spLocks noGrp="1"/>
          </p:cNvSpPr>
          <p:nvPr>
            <p:ph type="sldNum" sz="quarter" idx="10"/>
          </p:nvPr>
        </p:nvSpPr>
        <p:spPr/>
        <p:txBody>
          <a:bodyPr/>
          <a:lstStyle/>
          <a:p>
            <a:fld id="{068B35CF-413F-4E89-B778-B111B9E6E46E}" type="slidenum">
              <a:rPr lang="en-US" smtClean="0"/>
              <a:t>9</a:t>
            </a:fld>
            <a:endParaRPr lang="en-US"/>
          </a:p>
        </p:txBody>
      </p:sp>
    </p:spTree>
    <p:extLst>
      <p:ext uri="{BB962C8B-B14F-4D97-AF65-F5344CB8AC3E}">
        <p14:creationId xmlns:p14="http://schemas.microsoft.com/office/powerpoint/2010/main" val="2324473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F997412-C0EA-48EA-88D8-DF08CC072BD6}" type="datetimeFigureOut">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DAF3D3-DC34-4A62-89D3-DF362488D2E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1656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997412-C0EA-48EA-88D8-DF08CC072BD6}" type="datetimeFigureOut">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DAF3D3-DC34-4A62-89D3-DF362488D2E1}" type="slidenum">
              <a:rPr lang="en-US" smtClean="0"/>
              <a:t>‹#›</a:t>
            </a:fld>
            <a:endParaRPr lang="en-US"/>
          </a:p>
        </p:txBody>
      </p:sp>
    </p:spTree>
    <p:extLst>
      <p:ext uri="{BB962C8B-B14F-4D97-AF65-F5344CB8AC3E}">
        <p14:creationId xmlns:p14="http://schemas.microsoft.com/office/powerpoint/2010/main" val="29926368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997412-C0EA-48EA-88D8-DF08CC072BD6}" type="datetimeFigureOut">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DAF3D3-DC34-4A62-89D3-DF362488D2E1}" type="slidenum">
              <a:rPr lang="en-US" smtClean="0"/>
              <a:t>‹#›</a:t>
            </a:fld>
            <a:endParaRPr lang="en-US"/>
          </a:p>
        </p:txBody>
      </p:sp>
    </p:spTree>
    <p:extLst>
      <p:ext uri="{BB962C8B-B14F-4D97-AF65-F5344CB8AC3E}">
        <p14:creationId xmlns:p14="http://schemas.microsoft.com/office/powerpoint/2010/main" val="2772345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F997412-C0EA-48EA-88D8-DF08CC072BD6}" type="datetimeFigureOut">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DAF3D3-DC34-4A62-89D3-DF362488D2E1}" type="slidenum">
              <a:rPr lang="en-US" smtClean="0"/>
              <a:t>‹#›</a:t>
            </a:fld>
            <a:endParaRPr lang="en-US"/>
          </a:p>
        </p:txBody>
      </p:sp>
    </p:spTree>
    <p:extLst>
      <p:ext uri="{BB962C8B-B14F-4D97-AF65-F5344CB8AC3E}">
        <p14:creationId xmlns:p14="http://schemas.microsoft.com/office/powerpoint/2010/main" val="79183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F997412-C0EA-48EA-88D8-DF08CC072BD6}" type="datetimeFigureOut">
              <a:rPr lang="en-US" smtClean="0"/>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DAF3D3-DC34-4A62-89D3-DF362488D2E1}"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269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F997412-C0EA-48EA-88D8-DF08CC072BD6}" type="datetimeFigureOut">
              <a:rPr lang="en-US" smtClean="0"/>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DAF3D3-DC34-4A62-89D3-DF362488D2E1}" type="slidenum">
              <a:rPr lang="en-US" smtClean="0"/>
              <a:t>‹#›</a:t>
            </a:fld>
            <a:endParaRPr lang="en-US"/>
          </a:p>
        </p:txBody>
      </p:sp>
    </p:spTree>
    <p:extLst>
      <p:ext uri="{BB962C8B-B14F-4D97-AF65-F5344CB8AC3E}">
        <p14:creationId xmlns:p14="http://schemas.microsoft.com/office/powerpoint/2010/main" val="11884072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F997412-C0EA-48EA-88D8-DF08CC072BD6}" type="datetimeFigureOut">
              <a:rPr lang="en-US" smtClean="0"/>
              <a:t>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DAF3D3-DC34-4A62-89D3-DF362488D2E1}" type="slidenum">
              <a:rPr lang="en-US" smtClean="0"/>
              <a:t>‹#›</a:t>
            </a:fld>
            <a:endParaRPr lang="en-US"/>
          </a:p>
        </p:txBody>
      </p:sp>
    </p:spTree>
    <p:extLst>
      <p:ext uri="{BB962C8B-B14F-4D97-AF65-F5344CB8AC3E}">
        <p14:creationId xmlns:p14="http://schemas.microsoft.com/office/powerpoint/2010/main" val="11351465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F997412-C0EA-48EA-88D8-DF08CC072BD6}" type="datetimeFigureOut">
              <a:rPr lang="en-US" smtClean="0"/>
              <a:t>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DAF3D3-DC34-4A62-89D3-DF362488D2E1}" type="slidenum">
              <a:rPr lang="en-US" smtClean="0"/>
              <a:t>‹#›</a:t>
            </a:fld>
            <a:endParaRPr lang="en-US"/>
          </a:p>
        </p:txBody>
      </p:sp>
    </p:spTree>
    <p:extLst>
      <p:ext uri="{BB962C8B-B14F-4D97-AF65-F5344CB8AC3E}">
        <p14:creationId xmlns:p14="http://schemas.microsoft.com/office/powerpoint/2010/main" val="28996071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F997412-C0EA-48EA-88D8-DF08CC072BD6}" type="datetimeFigureOut">
              <a:rPr lang="en-US" smtClean="0"/>
              <a:t>1/9/2025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FBDAF3D3-DC34-4A62-89D3-DF362488D2E1}" type="slidenum">
              <a:rPr lang="en-US" smtClean="0"/>
              <a:t>‹#›</a:t>
            </a:fld>
            <a:endParaRPr lang="en-US"/>
          </a:p>
        </p:txBody>
      </p:sp>
    </p:spTree>
    <p:extLst>
      <p:ext uri="{BB962C8B-B14F-4D97-AF65-F5344CB8AC3E}">
        <p14:creationId xmlns:p14="http://schemas.microsoft.com/office/powerpoint/2010/main" val="1252306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F997412-C0EA-48EA-88D8-DF08CC072BD6}" type="datetimeFigureOut">
              <a:rPr lang="en-US" smtClean="0"/>
              <a:t>1/9/2025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FBDAF3D3-DC34-4A62-89D3-DF362488D2E1}" type="slidenum">
              <a:rPr lang="en-US" smtClean="0"/>
              <a:t>‹#›</a:t>
            </a:fld>
            <a:endParaRPr lang="en-US"/>
          </a:p>
        </p:txBody>
      </p:sp>
    </p:spTree>
    <p:extLst>
      <p:ext uri="{BB962C8B-B14F-4D97-AF65-F5344CB8AC3E}">
        <p14:creationId xmlns:p14="http://schemas.microsoft.com/office/powerpoint/2010/main" val="1292737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F997412-C0EA-48EA-88D8-DF08CC072BD6}" type="datetimeFigureOut">
              <a:rPr lang="en-US" smtClean="0"/>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DAF3D3-DC34-4A62-89D3-DF362488D2E1}" type="slidenum">
              <a:rPr lang="en-US" smtClean="0"/>
              <a:t>‹#›</a:t>
            </a:fld>
            <a:endParaRPr lang="en-US"/>
          </a:p>
        </p:txBody>
      </p:sp>
    </p:spTree>
    <p:extLst>
      <p:ext uri="{BB962C8B-B14F-4D97-AF65-F5344CB8AC3E}">
        <p14:creationId xmlns:p14="http://schemas.microsoft.com/office/powerpoint/2010/main" val="972703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F997412-C0EA-48EA-88D8-DF08CC072BD6}" type="datetimeFigureOut">
              <a:rPr lang="en-US" smtClean="0"/>
              <a:t>1/9/2025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BDAF3D3-DC34-4A62-89D3-DF362488D2E1}"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193902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xml"/><Relationship Id="rId4" Type="http://schemas.openxmlformats.org/officeDocument/2006/relationships/image" Target="../media/image10.gi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36.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7BE49-CD65-48C8-A4E7-588C46A51235}"/>
              </a:ext>
            </a:extLst>
          </p:cNvPr>
          <p:cNvSpPr>
            <a:spLocks noGrp="1"/>
          </p:cNvSpPr>
          <p:nvPr>
            <p:ph type="ctrTitle"/>
          </p:nvPr>
        </p:nvSpPr>
        <p:spPr>
          <a:xfrm>
            <a:off x="0" y="758952"/>
            <a:ext cx="12192000" cy="3566160"/>
          </a:xfrm>
        </p:spPr>
        <p:txBody>
          <a:bodyPr>
            <a:normAutofit/>
          </a:bodyPr>
          <a:lstStyle/>
          <a:p>
            <a:r>
              <a:rPr lang="en-US" sz="5400" dirty="0">
                <a:solidFill>
                  <a:srgbClr val="002060"/>
                </a:solidFill>
              </a:rPr>
              <a:t>	 SOFTWARE ENGINEERING</a:t>
            </a:r>
          </a:p>
        </p:txBody>
      </p:sp>
      <p:sp>
        <p:nvSpPr>
          <p:cNvPr id="3" name="Subtitle 2">
            <a:extLst>
              <a:ext uri="{FF2B5EF4-FFF2-40B4-BE49-F238E27FC236}">
                <a16:creationId xmlns:a16="http://schemas.microsoft.com/office/drawing/2014/main" id="{80B175E9-D318-4465-9B35-C9DAA9E5E728}"/>
              </a:ext>
            </a:extLst>
          </p:cNvPr>
          <p:cNvSpPr>
            <a:spLocks noGrp="1"/>
          </p:cNvSpPr>
          <p:nvPr>
            <p:ph type="subTitle" idx="1"/>
          </p:nvPr>
        </p:nvSpPr>
        <p:spPr>
          <a:xfrm>
            <a:off x="2953379" y="2098676"/>
            <a:ext cx="10058400" cy="541556"/>
          </a:xfrm>
        </p:spPr>
        <p:txBody>
          <a:bodyPr/>
          <a:lstStyle/>
          <a:p>
            <a:r>
              <a:rPr lang="en-US" dirty="0"/>
              <a:t>Information Technology</a:t>
            </a:r>
          </a:p>
          <a:p>
            <a:endParaRPr lang="en-US" dirty="0"/>
          </a:p>
        </p:txBody>
      </p:sp>
      <p:pic>
        <p:nvPicPr>
          <p:cNvPr id="4" name="Picture 3">
            <a:extLst>
              <a:ext uri="{FF2B5EF4-FFF2-40B4-BE49-F238E27FC236}">
                <a16:creationId xmlns:a16="http://schemas.microsoft.com/office/drawing/2014/main" id="{87670B7F-D742-4673-BF39-8C5BAD11BBB1}"/>
              </a:ext>
            </a:extLst>
          </p:cNvPr>
          <p:cNvPicPr/>
          <p:nvPr/>
        </p:nvPicPr>
        <p:blipFill>
          <a:blip r:embed="rId3">
            <a:extLst>
              <a:ext uri="{28A0092B-C50C-407E-A947-70E740481C1C}">
                <a14:useLocalDpi xmlns:a14="http://schemas.microsoft.com/office/drawing/2010/main" val="0"/>
              </a:ext>
            </a:extLst>
          </a:blip>
          <a:stretch>
            <a:fillRect/>
          </a:stretch>
        </p:blipFill>
        <p:spPr>
          <a:xfrm>
            <a:off x="1782572" y="758952"/>
            <a:ext cx="6949227" cy="1242100"/>
          </a:xfrm>
          <a:prstGeom prst="rect">
            <a:avLst/>
          </a:prstGeom>
        </p:spPr>
      </p:pic>
      <p:sp>
        <p:nvSpPr>
          <p:cNvPr id="5" name="Subtitle 2">
            <a:extLst>
              <a:ext uri="{FF2B5EF4-FFF2-40B4-BE49-F238E27FC236}">
                <a16:creationId xmlns:a16="http://schemas.microsoft.com/office/drawing/2014/main" id="{D113FE0D-CFBA-429F-9B03-62E9AB18E0B1}"/>
              </a:ext>
            </a:extLst>
          </p:cNvPr>
          <p:cNvSpPr txBox="1">
            <a:spLocks/>
          </p:cNvSpPr>
          <p:nvPr/>
        </p:nvSpPr>
        <p:spPr>
          <a:xfrm>
            <a:off x="1195600" y="4373924"/>
            <a:ext cx="10058400" cy="541556"/>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dirty="0"/>
              <a:t>Object Oriented Programming Concepts in C#</a:t>
            </a:r>
          </a:p>
          <a:p>
            <a:endParaRPr lang="en-US" dirty="0"/>
          </a:p>
        </p:txBody>
      </p:sp>
    </p:spTree>
    <p:extLst>
      <p:ext uri="{BB962C8B-B14F-4D97-AF65-F5344CB8AC3E}">
        <p14:creationId xmlns:p14="http://schemas.microsoft.com/office/powerpoint/2010/main" val="1377867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Classes and Objects</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31030" y="563572"/>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Example: namespace</a:t>
            </a:r>
          </a:p>
          <a:p>
            <a:pPr marL="0" indent="0">
              <a:lnSpc>
                <a:spcPct val="150000"/>
              </a:lnSpc>
              <a:spcAft>
                <a:spcPts val="0"/>
              </a:spcAft>
              <a:buNone/>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5" name="Picture 4">
            <a:extLst>
              <a:ext uri="{FF2B5EF4-FFF2-40B4-BE49-F238E27FC236}">
                <a16:creationId xmlns:a16="http://schemas.microsoft.com/office/drawing/2014/main" id="{EC3653C7-15E9-FBE9-115E-3E6F750A58CA}"/>
              </a:ext>
            </a:extLst>
          </p:cNvPr>
          <p:cNvPicPr>
            <a:picLocks noChangeAspect="1"/>
          </p:cNvPicPr>
          <p:nvPr/>
        </p:nvPicPr>
        <p:blipFill>
          <a:blip r:embed="rId3"/>
          <a:stretch>
            <a:fillRect/>
          </a:stretch>
        </p:blipFill>
        <p:spPr>
          <a:xfrm>
            <a:off x="0" y="1122803"/>
            <a:ext cx="12192000" cy="4886936"/>
          </a:xfrm>
          <a:prstGeom prst="rect">
            <a:avLst/>
          </a:prstGeom>
        </p:spPr>
      </p:pic>
    </p:spTree>
    <p:extLst>
      <p:ext uri="{BB962C8B-B14F-4D97-AF65-F5344CB8AC3E}">
        <p14:creationId xmlns:p14="http://schemas.microsoft.com/office/powerpoint/2010/main" val="1250374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Classes and Objects</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62060" y="2699399"/>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kumimoji="0" lang="en-US" sz="2800"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What is the static keyword?</a:t>
            </a: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lvl="1" indent="0">
              <a:lnSpc>
                <a:spcPct val="150000"/>
              </a:lnSpc>
              <a:spcAft>
                <a:spcPts val="0"/>
              </a:spcAft>
              <a:buNone/>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1">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indent="0">
              <a:lnSpc>
                <a:spcPct val="150000"/>
              </a:lnSpc>
              <a:spcAft>
                <a:spcPts val="0"/>
              </a:spcAft>
              <a:buNone/>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Slide Number Placeholder 1">
            <a:extLst>
              <a:ext uri="{FF2B5EF4-FFF2-40B4-BE49-F238E27FC236}">
                <a16:creationId xmlns:a16="http://schemas.microsoft.com/office/drawing/2014/main" id="{47A3021F-B022-A6D2-B78B-2D5A54D4E4F6}"/>
              </a:ext>
            </a:extLst>
          </p:cNvPr>
          <p:cNvSpPr txBox="1">
            <a:spLocks/>
          </p:cNvSpPr>
          <p:nvPr/>
        </p:nvSpPr>
        <p:spPr>
          <a:xfrm>
            <a:off x="937305" y="10618441"/>
            <a:ext cx="2844800" cy="30198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51CB66A9-0355-481E-B709-72F5CA5C743B}" type="slidenum">
              <a:rPr lang="zh-TW" altLang="en-US" sz="1400" smtClean="0">
                <a:latin typeface="Arial" panose="020B0604020202020204" pitchFamily="34" charset="0"/>
                <a:cs typeface="Arial" panose="020B0604020202020204" pitchFamily="34" charset="0"/>
              </a:rPr>
              <a:pPr>
                <a:defRPr/>
              </a:pPr>
              <a:t>11</a:t>
            </a:fld>
            <a:endParaRPr lang="zh-TW" altLang="en-US" sz="1400">
              <a:latin typeface="Arial" panose="020B0604020202020204" pitchFamily="34" charset="0"/>
              <a:cs typeface="Arial" panose="020B0604020202020204" pitchFamily="34" charset="0"/>
            </a:endParaRPr>
          </a:p>
        </p:txBody>
      </p:sp>
      <p:sp>
        <p:nvSpPr>
          <p:cNvPr id="5" name="Title 2">
            <a:extLst>
              <a:ext uri="{FF2B5EF4-FFF2-40B4-BE49-F238E27FC236}">
                <a16:creationId xmlns:a16="http://schemas.microsoft.com/office/drawing/2014/main" id="{CF0D55A2-AE5F-4B5C-4FD1-D63AA7997748}"/>
              </a:ext>
            </a:extLst>
          </p:cNvPr>
          <p:cNvSpPr txBox="1">
            <a:spLocks/>
          </p:cNvSpPr>
          <p:nvPr>
            <p:custDataLst>
              <p:tags r:id="rId1"/>
            </p:custDataLst>
          </p:nvPr>
        </p:nvSpPr>
        <p:spPr>
          <a:xfrm>
            <a:off x="816830" y="4507133"/>
            <a:ext cx="11211092" cy="500066"/>
          </a:xfrm>
          <a:prstGeom prst="rect">
            <a:avLst/>
          </a:prstGeom>
        </p:spPr>
        <p:txBody>
          <a:bodyPr lIns="72000" tIns="72000" rIns="72000" bIns="72000" anchor="t">
            <a:noAutofit/>
          </a:bodyPr>
          <a:lstStyle>
            <a:lvl1pPr algn="l" defTabSz="457200" rtl="0" eaLnBrk="0" fontAlgn="base" hangingPunct="0">
              <a:spcBef>
                <a:spcPct val="0"/>
              </a:spcBef>
              <a:spcAft>
                <a:spcPct val="0"/>
              </a:spcAft>
              <a:defRPr sz="2400" b="1" kern="1200">
                <a:solidFill>
                  <a:schemeClr val="tx1"/>
                </a:solidFill>
                <a:latin typeface="Arial"/>
                <a:ea typeface="MS PGothic" pitchFamily="34" charset="-128"/>
                <a:cs typeface="ＭＳ Ｐゴシック" charset="0"/>
              </a:defRPr>
            </a:lvl1pPr>
            <a:lvl2pPr algn="l" defTabSz="457200" rtl="0" eaLnBrk="0" fontAlgn="base" hangingPunct="0">
              <a:spcBef>
                <a:spcPct val="0"/>
              </a:spcBef>
              <a:spcAft>
                <a:spcPct val="0"/>
              </a:spcAft>
              <a:defRPr sz="2400" b="1">
                <a:solidFill>
                  <a:schemeClr val="tx1"/>
                </a:solidFill>
                <a:latin typeface="Arial" charset="0"/>
                <a:ea typeface="MS PGothic" pitchFamily="34" charset="-128"/>
                <a:cs typeface="ＭＳ Ｐゴシック" charset="0"/>
              </a:defRPr>
            </a:lvl2pPr>
            <a:lvl3pPr algn="l" defTabSz="457200" rtl="0" eaLnBrk="0" fontAlgn="base" hangingPunct="0">
              <a:spcBef>
                <a:spcPct val="0"/>
              </a:spcBef>
              <a:spcAft>
                <a:spcPct val="0"/>
              </a:spcAft>
              <a:defRPr sz="2400" b="1">
                <a:solidFill>
                  <a:schemeClr val="tx1"/>
                </a:solidFill>
                <a:latin typeface="Arial" charset="0"/>
                <a:ea typeface="MS PGothic" pitchFamily="34" charset="-128"/>
                <a:cs typeface="ＭＳ Ｐゴシック" charset="0"/>
              </a:defRPr>
            </a:lvl3pPr>
            <a:lvl4pPr algn="l" defTabSz="457200" rtl="0" eaLnBrk="0" fontAlgn="base" hangingPunct="0">
              <a:spcBef>
                <a:spcPct val="0"/>
              </a:spcBef>
              <a:spcAft>
                <a:spcPct val="0"/>
              </a:spcAft>
              <a:defRPr sz="2400" b="1">
                <a:solidFill>
                  <a:schemeClr val="tx1"/>
                </a:solidFill>
                <a:latin typeface="Arial" charset="0"/>
                <a:ea typeface="MS PGothic" pitchFamily="34" charset="-128"/>
                <a:cs typeface="ＭＳ Ｐゴシック" charset="0"/>
              </a:defRPr>
            </a:lvl4pPr>
            <a:lvl5pPr algn="l" defTabSz="457200" rtl="0" eaLnBrk="0" fontAlgn="base" hangingPunct="0">
              <a:spcBef>
                <a:spcPct val="0"/>
              </a:spcBef>
              <a:spcAft>
                <a:spcPct val="0"/>
              </a:spcAft>
              <a:defRPr sz="2400" b="1">
                <a:solidFill>
                  <a:schemeClr val="tx1"/>
                </a:solidFill>
                <a:latin typeface="Arial" charset="0"/>
                <a:ea typeface="MS PGothic" pitchFamily="34" charset="-128"/>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a:spcBef>
                <a:spcPts val="0"/>
              </a:spcBef>
              <a:spcAft>
                <a:spcPts val="0"/>
              </a:spcAft>
            </a:pPr>
            <a:endParaRPr lang="en-GB" dirty="0">
              <a:latin typeface="Arial Black"/>
            </a:endParaRPr>
          </a:p>
        </p:txBody>
      </p:sp>
      <p:pic>
        <p:nvPicPr>
          <p:cNvPr id="8" name="Picture 7" descr="Lightning striking a bolt of light&#10;&#10;Description automatically generated">
            <a:extLst>
              <a:ext uri="{FF2B5EF4-FFF2-40B4-BE49-F238E27FC236}">
                <a16:creationId xmlns:a16="http://schemas.microsoft.com/office/drawing/2014/main" id="{F1D04A66-0ACA-9274-C289-029CAD2EB7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17331" y="1221168"/>
            <a:ext cx="6110591" cy="4582943"/>
          </a:xfrm>
          <a:prstGeom prst="rect">
            <a:avLst/>
          </a:prstGeom>
        </p:spPr>
      </p:pic>
    </p:spTree>
    <p:extLst>
      <p:ext uri="{BB962C8B-B14F-4D97-AF65-F5344CB8AC3E}">
        <p14:creationId xmlns:p14="http://schemas.microsoft.com/office/powerpoint/2010/main" val="3943600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Classes and Objects</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31030" y="563572"/>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kumimoji="0" lang="en-US"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What is the static keyword?</a:t>
            </a: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1">
              <a:lnSpc>
                <a:spcPct val="150000"/>
              </a:lnSpc>
              <a:spcAft>
                <a:spcPts val="0"/>
              </a:spcAft>
              <a:buFontTx/>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The static keyword is used to denote that an attribute or method belongs to the class itself, rather than an instance of a class.</a:t>
            </a: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1">
              <a:lnSpc>
                <a:spcPct val="150000"/>
              </a:lnSpc>
              <a:spcAft>
                <a:spcPts val="0"/>
              </a:spcAft>
              <a:buFontTx/>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Methods, attributes, and even classes can be given the static keyword.</a:t>
            </a: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1">
              <a:lnSpc>
                <a:spcPct val="150000"/>
              </a:lnSpc>
              <a:spcAft>
                <a:spcPts val="0"/>
              </a:spcAft>
              <a:buFontTx/>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Note, we will focus on methods and attributes in this lesson, as static classes are beyond the scope of this module.</a:t>
            </a:r>
          </a:p>
          <a:p>
            <a:pPr marL="457200" lvl="1" indent="0">
              <a:lnSpc>
                <a:spcPct val="150000"/>
              </a:lnSpc>
              <a:spcAft>
                <a:spcPts val="0"/>
              </a:spcAft>
              <a:buNone/>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1">
              <a:lnSpc>
                <a:spcPct val="150000"/>
              </a:lnSpc>
              <a:spcAft>
                <a:spcPts val="0"/>
              </a:spcAft>
              <a:buFontTx/>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When to use static methods:</a:t>
            </a:r>
          </a:p>
          <a:p>
            <a:pPr lvl="2">
              <a:lnSpc>
                <a:spcPct val="150000"/>
              </a:lnSpc>
              <a:spcAft>
                <a:spcPts val="0"/>
              </a:spcAft>
              <a:buFontTx/>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Getter and setter methods for static attributes</a:t>
            </a:r>
          </a:p>
          <a:p>
            <a:pPr lvl="2">
              <a:lnSpc>
                <a:spcPct val="150000"/>
              </a:lnSpc>
              <a:spcAft>
                <a:spcPts val="0"/>
              </a:spcAft>
              <a:buFontTx/>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Utility classes such as Math or Collections</a:t>
            </a:r>
          </a:p>
          <a:p>
            <a:pPr lvl="1">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lvl="1">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indent="0">
              <a:lnSpc>
                <a:spcPct val="150000"/>
              </a:lnSpc>
              <a:spcAft>
                <a:spcPts val="0"/>
              </a:spcAft>
              <a:buNone/>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Slide Number Placeholder 1">
            <a:extLst>
              <a:ext uri="{FF2B5EF4-FFF2-40B4-BE49-F238E27FC236}">
                <a16:creationId xmlns:a16="http://schemas.microsoft.com/office/drawing/2014/main" id="{47A3021F-B022-A6D2-B78B-2D5A54D4E4F6}"/>
              </a:ext>
            </a:extLst>
          </p:cNvPr>
          <p:cNvSpPr txBox="1">
            <a:spLocks/>
          </p:cNvSpPr>
          <p:nvPr/>
        </p:nvSpPr>
        <p:spPr>
          <a:xfrm>
            <a:off x="937305" y="10618441"/>
            <a:ext cx="2844800" cy="301989"/>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fld id="{51CB66A9-0355-481E-B709-72F5CA5C743B}" type="slidenum">
              <a:rPr lang="zh-TW" altLang="en-US" sz="1400" smtClean="0">
                <a:latin typeface="Arial" panose="020B0604020202020204" pitchFamily="34" charset="0"/>
                <a:cs typeface="Arial" panose="020B0604020202020204" pitchFamily="34" charset="0"/>
              </a:rPr>
              <a:pPr>
                <a:defRPr/>
              </a:pPr>
              <a:t>12</a:t>
            </a:fld>
            <a:endParaRPr lang="zh-TW" altLang="en-US" sz="1400">
              <a:latin typeface="Arial" panose="020B0604020202020204" pitchFamily="34" charset="0"/>
              <a:cs typeface="Arial" panose="020B0604020202020204" pitchFamily="34" charset="0"/>
            </a:endParaRPr>
          </a:p>
        </p:txBody>
      </p:sp>
      <p:sp>
        <p:nvSpPr>
          <p:cNvPr id="5" name="Title 2">
            <a:extLst>
              <a:ext uri="{FF2B5EF4-FFF2-40B4-BE49-F238E27FC236}">
                <a16:creationId xmlns:a16="http://schemas.microsoft.com/office/drawing/2014/main" id="{CF0D55A2-AE5F-4B5C-4FD1-D63AA7997748}"/>
              </a:ext>
            </a:extLst>
          </p:cNvPr>
          <p:cNvSpPr txBox="1">
            <a:spLocks/>
          </p:cNvSpPr>
          <p:nvPr>
            <p:custDataLst>
              <p:tags r:id="rId1"/>
            </p:custDataLst>
          </p:nvPr>
        </p:nvSpPr>
        <p:spPr>
          <a:xfrm>
            <a:off x="816830" y="4507133"/>
            <a:ext cx="11211092" cy="500066"/>
          </a:xfrm>
          <a:prstGeom prst="rect">
            <a:avLst/>
          </a:prstGeom>
        </p:spPr>
        <p:txBody>
          <a:bodyPr lIns="72000" tIns="72000" rIns="72000" bIns="72000" anchor="t">
            <a:noAutofit/>
          </a:bodyPr>
          <a:lstStyle>
            <a:lvl1pPr algn="l" defTabSz="457200" rtl="0" eaLnBrk="0" fontAlgn="base" hangingPunct="0">
              <a:spcBef>
                <a:spcPct val="0"/>
              </a:spcBef>
              <a:spcAft>
                <a:spcPct val="0"/>
              </a:spcAft>
              <a:defRPr sz="2400" b="1" kern="1200">
                <a:solidFill>
                  <a:schemeClr val="tx1"/>
                </a:solidFill>
                <a:latin typeface="Arial"/>
                <a:ea typeface="MS PGothic" pitchFamily="34" charset="-128"/>
                <a:cs typeface="ＭＳ Ｐゴシック" charset="0"/>
              </a:defRPr>
            </a:lvl1pPr>
            <a:lvl2pPr algn="l" defTabSz="457200" rtl="0" eaLnBrk="0" fontAlgn="base" hangingPunct="0">
              <a:spcBef>
                <a:spcPct val="0"/>
              </a:spcBef>
              <a:spcAft>
                <a:spcPct val="0"/>
              </a:spcAft>
              <a:defRPr sz="2400" b="1">
                <a:solidFill>
                  <a:schemeClr val="tx1"/>
                </a:solidFill>
                <a:latin typeface="Arial" charset="0"/>
                <a:ea typeface="MS PGothic" pitchFamily="34" charset="-128"/>
                <a:cs typeface="ＭＳ Ｐゴシック" charset="0"/>
              </a:defRPr>
            </a:lvl2pPr>
            <a:lvl3pPr algn="l" defTabSz="457200" rtl="0" eaLnBrk="0" fontAlgn="base" hangingPunct="0">
              <a:spcBef>
                <a:spcPct val="0"/>
              </a:spcBef>
              <a:spcAft>
                <a:spcPct val="0"/>
              </a:spcAft>
              <a:defRPr sz="2400" b="1">
                <a:solidFill>
                  <a:schemeClr val="tx1"/>
                </a:solidFill>
                <a:latin typeface="Arial" charset="0"/>
                <a:ea typeface="MS PGothic" pitchFamily="34" charset="-128"/>
                <a:cs typeface="ＭＳ Ｐゴシック" charset="0"/>
              </a:defRPr>
            </a:lvl3pPr>
            <a:lvl4pPr algn="l" defTabSz="457200" rtl="0" eaLnBrk="0" fontAlgn="base" hangingPunct="0">
              <a:spcBef>
                <a:spcPct val="0"/>
              </a:spcBef>
              <a:spcAft>
                <a:spcPct val="0"/>
              </a:spcAft>
              <a:defRPr sz="2400" b="1">
                <a:solidFill>
                  <a:schemeClr val="tx1"/>
                </a:solidFill>
                <a:latin typeface="Arial" charset="0"/>
                <a:ea typeface="MS PGothic" pitchFamily="34" charset="-128"/>
                <a:cs typeface="ＭＳ Ｐゴシック" charset="0"/>
              </a:defRPr>
            </a:lvl4pPr>
            <a:lvl5pPr algn="l" defTabSz="457200" rtl="0" eaLnBrk="0" fontAlgn="base" hangingPunct="0">
              <a:spcBef>
                <a:spcPct val="0"/>
              </a:spcBef>
              <a:spcAft>
                <a:spcPct val="0"/>
              </a:spcAft>
              <a:defRPr sz="2400" b="1">
                <a:solidFill>
                  <a:schemeClr val="tx1"/>
                </a:solidFill>
                <a:latin typeface="Arial" charset="0"/>
                <a:ea typeface="MS PGothic" pitchFamily="34" charset="-128"/>
                <a:cs typeface="ＭＳ Ｐゴシック" charset="0"/>
              </a:defRPr>
            </a:lvl5pPr>
            <a:lvl6pPr marL="4572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6pPr>
            <a:lvl7pPr marL="9144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7pPr>
            <a:lvl8pPr marL="13716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8pPr>
            <a:lvl9pPr marL="1828800" algn="ctr" defTabSz="457200" rtl="0" fontAlgn="base">
              <a:spcBef>
                <a:spcPct val="0"/>
              </a:spcBef>
              <a:spcAft>
                <a:spcPct val="0"/>
              </a:spcAft>
              <a:defRPr sz="4400">
                <a:solidFill>
                  <a:schemeClr val="tx1"/>
                </a:solidFill>
                <a:latin typeface="Calibri" charset="0"/>
                <a:ea typeface="ＭＳ Ｐゴシック" charset="0"/>
                <a:cs typeface="ＭＳ Ｐゴシック" charset="0"/>
              </a:defRPr>
            </a:lvl9pPr>
          </a:lstStyle>
          <a:p>
            <a:pPr>
              <a:spcBef>
                <a:spcPts val="0"/>
              </a:spcBef>
              <a:spcAft>
                <a:spcPts val="0"/>
              </a:spcAft>
            </a:pPr>
            <a:endParaRPr lang="en-GB" dirty="0">
              <a:latin typeface="Arial Black"/>
            </a:endParaRPr>
          </a:p>
        </p:txBody>
      </p:sp>
    </p:spTree>
    <p:extLst>
      <p:ext uri="{BB962C8B-B14F-4D97-AF65-F5344CB8AC3E}">
        <p14:creationId xmlns:p14="http://schemas.microsoft.com/office/powerpoint/2010/main" val="3428111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Classes and Objects</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31030" y="563572"/>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kumimoji="0" lang="en-US"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What is the static keyword?</a:t>
            </a: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indent="0">
              <a:lnSpc>
                <a:spcPct val="150000"/>
              </a:lnSpc>
              <a:spcAft>
                <a:spcPts val="0"/>
              </a:spcAft>
              <a:buNone/>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10" name="TextBox 9">
            <a:extLst>
              <a:ext uri="{FF2B5EF4-FFF2-40B4-BE49-F238E27FC236}">
                <a16:creationId xmlns:a16="http://schemas.microsoft.com/office/drawing/2014/main" id="{62A9897C-0F57-CB9C-2393-A2D975348B59}"/>
              </a:ext>
            </a:extLst>
          </p:cNvPr>
          <p:cNvSpPr txBox="1"/>
          <p:nvPr/>
        </p:nvSpPr>
        <p:spPr>
          <a:xfrm>
            <a:off x="567682" y="1080043"/>
            <a:ext cx="11593288" cy="4708981"/>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SG" sz="2000" dirty="0">
                <a:latin typeface="Arial"/>
                <a:cs typeface="Arial"/>
              </a:rPr>
              <a:t>In methods, the static keyword </a:t>
            </a:r>
            <a:r>
              <a:rPr lang="en-GB" sz="2000" dirty="0">
                <a:latin typeface="Arial"/>
                <a:cs typeface="Arial"/>
              </a:rPr>
              <a:t>must be used somewhere before the return type:</a:t>
            </a:r>
            <a:endParaRPr lang="en-US" dirty="0"/>
          </a:p>
          <a:p>
            <a:pPr marL="342900" indent="-342900">
              <a:buFont typeface="Arial" panose="020B0604020202020204" pitchFamily="34" charset="0"/>
              <a:buChar char="•"/>
            </a:pPr>
            <a:endParaRPr lang="en-SG" sz="2000" dirty="0">
              <a:latin typeface="Arial"/>
              <a:cs typeface="Arial"/>
            </a:endParaRPr>
          </a:p>
          <a:p>
            <a:pPr marL="342900" indent="-342900">
              <a:buFont typeface="Arial" panose="020B0604020202020204" pitchFamily="34" charset="0"/>
              <a:buChar char="•"/>
            </a:pPr>
            <a:endParaRPr lang="en-SG" sz="2000" dirty="0">
              <a:latin typeface="Arial"/>
              <a:cs typeface="Arial"/>
            </a:endParaRPr>
          </a:p>
          <a:p>
            <a:pPr marL="342900" indent="-342900">
              <a:buFont typeface="Arial" panose="020B0604020202020204" pitchFamily="34" charset="0"/>
              <a:buChar char="•"/>
            </a:pPr>
            <a:endParaRPr lang="en-SG" sz="2000" dirty="0">
              <a:latin typeface="Arial"/>
              <a:cs typeface="Arial"/>
            </a:endParaRPr>
          </a:p>
          <a:p>
            <a:pPr marL="342900" indent="-342900">
              <a:buFont typeface="Arial" panose="020B0604020202020204" pitchFamily="34" charset="0"/>
              <a:buChar char="•"/>
            </a:pPr>
            <a:endParaRPr lang="en-SG" sz="2000" dirty="0">
              <a:latin typeface="Arial"/>
              <a:cs typeface="Arial"/>
            </a:endParaRPr>
          </a:p>
          <a:p>
            <a:pPr lvl="1"/>
            <a:endParaRPr lang="en-SG" sz="2000" dirty="0">
              <a:latin typeface="Arial"/>
              <a:cs typeface="Arial"/>
            </a:endParaRPr>
          </a:p>
          <a:p>
            <a:pPr marL="342900" indent="-342900">
              <a:buFont typeface="Arial"/>
              <a:buChar char="•"/>
            </a:pPr>
            <a:r>
              <a:rPr lang="en-SG" sz="2000" dirty="0">
                <a:latin typeface="Arial"/>
                <a:cs typeface="Arial"/>
              </a:rPr>
              <a:t>In variables, the static keyword must be used somewhere before the data type:</a:t>
            </a:r>
          </a:p>
          <a:p>
            <a:pPr marL="342900" indent="-342900">
              <a:buFont typeface="Arial"/>
              <a:buChar char="•"/>
            </a:pPr>
            <a:endParaRPr lang="en-SG" sz="2000" dirty="0">
              <a:latin typeface="Arial"/>
              <a:cs typeface="Arial"/>
            </a:endParaRPr>
          </a:p>
          <a:p>
            <a:pPr marL="342900" indent="-342900">
              <a:buFont typeface="Arial"/>
              <a:buChar char="•"/>
            </a:pPr>
            <a:endParaRPr lang="en-SG" sz="2000" dirty="0">
              <a:latin typeface="Arial"/>
              <a:cs typeface="Arial"/>
            </a:endParaRPr>
          </a:p>
          <a:p>
            <a:pPr marL="342900" indent="-342900">
              <a:buFont typeface="Arial"/>
              <a:buChar char="•"/>
            </a:pPr>
            <a:endParaRPr lang="en-SG" sz="2000" dirty="0">
              <a:latin typeface="Arial"/>
              <a:cs typeface="Arial"/>
            </a:endParaRPr>
          </a:p>
          <a:p>
            <a:pPr marL="342900" indent="-342900">
              <a:buFont typeface="Arial"/>
              <a:buChar char="•"/>
            </a:pPr>
            <a:endParaRPr lang="en-SG" sz="2000" dirty="0">
              <a:latin typeface="Arial"/>
              <a:cs typeface="Arial"/>
            </a:endParaRPr>
          </a:p>
          <a:p>
            <a:pPr marL="342900" indent="-342900">
              <a:buFont typeface="Arial"/>
              <a:buChar char="•"/>
            </a:pPr>
            <a:endParaRPr lang="en-SG" sz="2000" dirty="0">
              <a:latin typeface="Arial"/>
              <a:cs typeface="Arial"/>
            </a:endParaRPr>
          </a:p>
          <a:p>
            <a:pPr marL="342900" indent="-342900">
              <a:buFont typeface="Arial"/>
              <a:buChar char="•"/>
            </a:pPr>
            <a:r>
              <a:rPr lang="en-SG" sz="2000" dirty="0">
                <a:latin typeface="Arial"/>
                <a:cs typeface="Arial"/>
              </a:rPr>
              <a:t>Static variables and methods are accessed directly from the class:</a:t>
            </a:r>
          </a:p>
          <a:p>
            <a:pPr marL="342900" indent="-342900">
              <a:buFont typeface="Arial"/>
              <a:buChar char="•"/>
            </a:pPr>
            <a:endParaRPr lang="en-SG" sz="2000" dirty="0">
              <a:latin typeface="Arial"/>
              <a:cs typeface="Arial"/>
            </a:endParaRPr>
          </a:p>
          <a:p>
            <a:endParaRPr lang="en-SG" sz="2000" dirty="0">
              <a:latin typeface="Arial"/>
              <a:cs typeface="Arial"/>
            </a:endParaRPr>
          </a:p>
        </p:txBody>
      </p:sp>
      <p:sp>
        <p:nvSpPr>
          <p:cNvPr id="11" name="Rectangle 10">
            <a:extLst>
              <a:ext uri="{FF2B5EF4-FFF2-40B4-BE49-F238E27FC236}">
                <a16:creationId xmlns:a16="http://schemas.microsoft.com/office/drawing/2014/main" id="{C383E771-6D17-3B31-04AD-0D431FB815AE}"/>
              </a:ext>
            </a:extLst>
          </p:cNvPr>
          <p:cNvSpPr/>
          <p:nvPr/>
        </p:nvSpPr>
        <p:spPr>
          <a:xfrm>
            <a:off x="2258453" y="1593990"/>
            <a:ext cx="7829550" cy="1015663"/>
          </a:xfrm>
          <a:prstGeom prst="rect">
            <a:avLst/>
          </a:prstGeom>
          <a:solidFill>
            <a:schemeClr val="bg1">
              <a:lumMod val="95000"/>
            </a:schemeClr>
          </a:solidFill>
          <a:ln w="38100" cap="flat" cmpd="sng" algn="ctr">
            <a:solidFill>
              <a:srgbClr val="92D050"/>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spAutoFit/>
          </a:bodyPr>
          <a:lstStyle/>
          <a:p>
            <a:pPr eaLnBrk="0" hangingPunct="0">
              <a:buFont typeface="Arial" pitchFamily="34" charset="0"/>
              <a:buNone/>
            </a:pPr>
            <a:r>
              <a:rPr lang="en-GB" altLang="en-US" sz="2000" b="1" dirty="0">
                <a:latin typeface="Consolas" panose="020B0609020204030204" pitchFamily="49" charset="0"/>
                <a:ea typeface="ヒラギノ角ゴ Pro W3" pitchFamily="-112" charset="-128"/>
                <a:cs typeface="Consolas" panose="020B0609020204030204" pitchFamily="49" charset="0"/>
              </a:rPr>
              <a:t>public </a:t>
            </a:r>
            <a:r>
              <a:rPr lang="en-GB" altLang="en-US" sz="2000" b="1" dirty="0">
                <a:solidFill>
                  <a:srgbClr val="00B0F0"/>
                </a:solidFill>
                <a:latin typeface="Consolas" panose="020B0609020204030204" pitchFamily="49" charset="0"/>
                <a:ea typeface="ヒラギノ角ゴ Pro W3" pitchFamily="-112" charset="-128"/>
                <a:cs typeface="Consolas" panose="020B0609020204030204" pitchFamily="49" charset="0"/>
              </a:rPr>
              <a:t>static </a:t>
            </a:r>
            <a:r>
              <a:rPr lang="en-GB" altLang="en-US" sz="2000" b="1" dirty="0">
                <a:latin typeface="Consolas" panose="020B0609020204030204" pitchFamily="49" charset="0"/>
                <a:ea typeface="ヒラギノ角ゴ Pro W3" pitchFamily="-112" charset="-128"/>
                <a:cs typeface="Consolas" panose="020B0609020204030204" pitchFamily="49" charset="0"/>
              </a:rPr>
              <a:t>void </a:t>
            </a:r>
            <a:r>
              <a:rPr lang="en-GB" altLang="en-US" sz="2000" b="1" dirty="0" err="1">
                <a:latin typeface="Consolas" panose="020B0609020204030204" pitchFamily="49" charset="0"/>
                <a:ea typeface="ヒラギノ角ゴ Pro W3" pitchFamily="-112" charset="-128"/>
                <a:cs typeface="Consolas" panose="020B0609020204030204" pitchFamily="49" charset="0"/>
              </a:rPr>
              <a:t>MethodName</a:t>
            </a:r>
            <a:r>
              <a:rPr lang="en-GB" altLang="en-US" sz="2000" b="1" dirty="0">
                <a:latin typeface="Consolas" panose="020B0609020204030204" pitchFamily="49" charset="0"/>
                <a:ea typeface="ヒラギノ角ゴ Pro W3" pitchFamily="-112" charset="-128"/>
                <a:cs typeface="Consolas" panose="020B0609020204030204" pitchFamily="49" charset="0"/>
              </a:rPr>
              <a:t>() {}</a:t>
            </a:r>
          </a:p>
          <a:p>
            <a:pPr eaLnBrk="0" hangingPunct="0">
              <a:buFont typeface="Arial" pitchFamily="34" charset="0"/>
              <a:buNone/>
            </a:pPr>
            <a:endParaRPr lang="en-GB" altLang="en-US" sz="2000" b="1" dirty="0">
              <a:latin typeface="Consolas" panose="020B0609020204030204" pitchFamily="49" charset="0"/>
              <a:ea typeface="ヒラギノ角ゴ Pro W3" pitchFamily="-112" charset="-128"/>
              <a:cs typeface="Consolas" panose="020B0609020204030204" pitchFamily="49" charset="0"/>
            </a:endParaRPr>
          </a:p>
          <a:p>
            <a:pPr eaLnBrk="0" hangingPunct="0">
              <a:buFont typeface="Arial" pitchFamily="34" charset="0"/>
              <a:buNone/>
            </a:pPr>
            <a:r>
              <a:rPr lang="en-GB" altLang="en-US" sz="2000" b="1" dirty="0">
                <a:solidFill>
                  <a:srgbClr val="00B0F0"/>
                </a:solidFill>
                <a:latin typeface="Consolas" panose="020B0609020204030204" pitchFamily="49" charset="0"/>
                <a:ea typeface="ヒラギノ角ゴ Pro W3" pitchFamily="-112" charset="-128"/>
                <a:cs typeface="Consolas" panose="020B0609020204030204" pitchFamily="49" charset="0"/>
              </a:rPr>
              <a:t>static </a:t>
            </a:r>
            <a:r>
              <a:rPr lang="en-GB" altLang="en-US" sz="2000" b="1" dirty="0">
                <a:latin typeface="Consolas" panose="020B0609020204030204" pitchFamily="49" charset="0"/>
                <a:ea typeface="ヒラギノ角ゴ Pro W3" pitchFamily="-112" charset="-128"/>
                <a:cs typeface="Consolas" panose="020B0609020204030204" pitchFamily="49" charset="0"/>
              </a:rPr>
              <a:t>public void </a:t>
            </a:r>
            <a:r>
              <a:rPr lang="en-GB" altLang="en-US" sz="2000" b="1" dirty="0" err="1">
                <a:latin typeface="Consolas" panose="020B0609020204030204" pitchFamily="49" charset="0"/>
                <a:ea typeface="ヒラギノ角ゴ Pro W3" pitchFamily="-112" charset="-128"/>
                <a:cs typeface="Consolas" panose="020B0609020204030204" pitchFamily="49" charset="0"/>
              </a:rPr>
              <a:t>MethodName</a:t>
            </a:r>
            <a:r>
              <a:rPr lang="en-GB" altLang="en-US" sz="2000" b="1" dirty="0">
                <a:latin typeface="Consolas" panose="020B0609020204030204" pitchFamily="49" charset="0"/>
                <a:ea typeface="ヒラギノ角ゴ Pro W3" pitchFamily="-112" charset="-128"/>
                <a:cs typeface="Consolas" panose="020B0609020204030204" pitchFamily="49" charset="0"/>
              </a:rPr>
              <a:t>() {} </a:t>
            </a:r>
          </a:p>
        </p:txBody>
      </p:sp>
      <p:sp>
        <p:nvSpPr>
          <p:cNvPr id="12" name="Rectangle 11">
            <a:extLst>
              <a:ext uri="{FF2B5EF4-FFF2-40B4-BE49-F238E27FC236}">
                <a16:creationId xmlns:a16="http://schemas.microsoft.com/office/drawing/2014/main" id="{FC37996B-BC4A-B3A2-E8EA-FD6CD388F862}"/>
              </a:ext>
            </a:extLst>
          </p:cNvPr>
          <p:cNvSpPr/>
          <p:nvPr/>
        </p:nvSpPr>
        <p:spPr>
          <a:xfrm>
            <a:off x="2258453" y="3434533"/>
            <a:ext cx="7829550" cy="1015663"/>
          </a:xfrm>
          <a:prstGeom prst="rect">
            <a:avLst/>
          </a:prstGeom>
          <a:solidFill>
            <a:schemeClr val="bg1">
              <a:lumMod val="95000"/>
            </a:schemeClr>
          </a:solidFill>
          <a:ln w="38100" cap="flat" cmpd="sng" algn="ctr">
            <a:solidFill>
              <a:srgbClr val="92D050"/>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spAutoFit/>
          </a:bodyPr>
          <a:lstStyle/>
          <a:p>
            <a:pPr eaLnBrk="0" hangingPunct="0">
              <a:buFont typeface="Arial" pitchFamily="34" charset="0"/>
              <a:buNone/>
            </a:pPr>
            <a:r>
              <a:rPr lang="en-GB" altLang="en-US" sz="2000" b="1" dirty="0">
                <a:latin typeface="Consolas" panose="020B0609020204030204" pitchFamily="49" charset="0"/>
                <a:ea typeface="ヒラギノ角ゴ Pro W3" pitchFamily="-112" charset="-128"/>
                <a:cs typeface="Consolas" panose="020B0609020204030204" pitchFamily="49" charset="0"/>
              </a:rPr>
              <a:t>public </a:t>
            </a:r>
            <a:r>
              <a:rPr lang="en-GB" altLang="en-US" sz="2000" b="1" dirty="0">
                <a:solidFill>
                  <a:srgbClr val="00B0F0"/>
                </a:solidFill>
                <a:latin typeface="Consolas" panose="020B0609020204030204" pitchFamily="49" charset="0"/>
                <a:ea typeface="ヒラギノ角ゴ Pro W3" pitchFamily="-112" charset="-128"/>
                <a:cs typeface="Consolas" panose="020B0609020204030204" pitchFamily="49" charset="0"/>
              </a:rPr>
              <a:t>static </a:t>
            </a:r>
            <a:r>
              <a:rPr lang="en-GB" altLang="en-US" sz="2000" b="1" dirty="0">
                <a:latin typeface="Consolas" panose="020B0609020204030204" pitchFamily="49" charset="0"/>
                <a:ea typeface="ヒラギノ角ゴ Pro W3" pitchFamily="-112" charset="-128"/>
                <a:cs typeface="Consolas" panose="020B0609020204030204" pitchFamily="49" charset="0"/>
              </a:rPr>
              <a:t>int </a:t>
            </a:r>
            <a:r>
              <a:rPr lang="en-GB" altLang="en-US" sz="2000" b="1" dirty="0" err="1">
                <a:latin typeface="Consolas" panose="020B0609020204030204" pitchFamily="49" charset="0"/>
                <a:ea typeface="ヒラギノ角ゴ Pro W3" pitchFamily="-112" charset="-128"/>
                <a:cs typeface="Consolas" panose="020B0609020204030204" pitchFamily="49" charset="0"/>
              </a:rPr>
              <a:t>variableName</a:t>
            </a:r>
            <a:r>
              <a:rPr lang="en-GB" altLang="en-US" sz="2000" b="1" dirty="0">
                <a:latin typeface="Consolas" panose="020B0609020204030204" pitchFamily="49" charset="0"/>
                <a:ea typeface="ヒラギノ角ゴ Pro W3" pitchFamily="-112" charset="-128"/>
                <a:cs typeface="Consolas" panose="020B0609020204030204" pitchFamily="49" charset="0"/>
              </a:rPr>
              <a:t>;</a:t>
            </a:r>
          </a:p>
          <a:p>
            <a:pPr eaLnBrk="0" hangingPunct="0">
              <a:buFont typeface="Arial" pitchFamily="34" charset="0"/>
              <a:buNone/>
            </a:pPr>
            <a:endParaRPr lang="en-GB" altLang="en-US" sz="2000" b="1" dirty="0">
              <a:latin typeface="Consolas" panose="020B0609020204030204" pitchFamily="49" charset="0"/>
              <a:ea typeface="ヒラギノ角ゴ Pro W3" pitchFamily="-112" charset="-128"/>
              <a:cs typeface="Consolas" panose="020B0609020204030204" pitchFamily="49" charset="0"/>
            </a:endParaRPr>
          </a:p>
          <a:p>
            <a:pPr eaLnBrk="0" hangingPunct="0">
              <a:buFont typeface="Arial" pitchFamily="34" charset="0"/>
              <a:buNone/>
            </a:pPr>
            <a:r>
              <a:rPr lang="en-GB" altLang="en-US" sz="2000" b="1" dirty="0">
                <a:solidFill>
                  <a:srgbClr val="00B0F0"/>
                </a:solidFill>
                <a:latin typeface="Consolas" panose="020B0609020204030204" pitchFamily="49" charset="0"/>
                <a:ea typeface="ヒラギノ角ゴ Pro W3" pitchFamily="-112" charset="-128"/>
                <a:cs typeface="Consolas" panose="020B0609020204030204" pitchFamily="49" charset="0"/>
              </a:rPr>
              <a:t>static </a:t>
            </a:r>
            <a:r>
              <a:rPr lang="en-GB" altLang="en-US" sz="2000" b="1" dirty="0">
                <a:latin typeface="Consolas" panose="020B0609020204030204" pitchFamily="49" charset="0"/>
                <a:ea typeface="ヒラギノ角ゴ Pro W3" pitchFamily="-112" charset="-128"/>
                <a:cs typeface="Consolas" panose="020B0609020204030204" pitchFamily="49" charset="0"/>
              </a:rPr>
              <a:t>public int </a:t>
            </a:r>
            <a:r>
              <a:rPr lang="en-GB" altLang="en-US" sz="2000" b="1" dirty="0" err="1">
                <a:latin typeface="Consolas" panose="020B0609020204030204" pitchFamily="49" charset="0"/>
                <a:ea typeface="ヒラギノ角ゴ Pro W3" pitchFamily="-112" charset="-128"/>
                <a:cs typeface="Consolas" panose="020B0609020204030204" pitchFamily="49" charset="0"/>
              </a:rPr>
              <a:t>variableName</a:t>
            </a:r>
            <a:r>
              <a:rPr lang="en-GB" altLang="en-US" sz="2000" b="1" dirty="0">
                <a:latin typeface="Consolas" panose="020B0609020204030204" pitchFamily="49" charset="0"/>
                <a:ea typeface="ヒラギノ角ゴ Pro W3" pitchFamily="-112" charset="-128"/>
                <a:cs typeface="Consolas" panose="020B0609020204030204" pitchFamily="49" charset="0"/>
              </a:rPr>
              <a:t>; </a:t>
            </a:r>
          </a:p>
        </p:txBody>
      </p:sp>
      <p:sp>
        <p:nvSpPr>
          <p:cNvPr id="13" name="Rectangle 12">
            <a:extLst>
              <a:ext uri="{FF2B5EF4-FFF2-40B4-BE49-F238E27FC236}">
                <a16:creationId xmlns:a16="http://schemas.microsoft.com/office/drawing/2014/main" id="{DB63D29D-C968-DAA0-5D56-D228CB4F5DD8}"/>
              </a:ext>
            </a:extLst>
          </p:cNvPr>
          <p:cNvSpPr/>
          <p:nvPr/>
        </p:nvSpPr>
        <p:spPr>
          <a:xfrm>
            <a:off x="2258453" y="5281192"/>
            <a:ext cx="7829550" cy="1015663"/>
          </a:xfrm>
          <a:prstGeom prst="rect">
            <a:avLst/>
          </a:prstGeom>
          <a:solidFill>
            <a:schemeClr val="bg1">
              <a:lumMod val="95000"/>
            </a:schemeClr>
          </a:solidFill>
          <a:ln w="38100" cap="flat" cmpd="sng" algn="ctr">
            <a:solidFill>
              <a:srgbClr val="92D050"/>
            </a:solidFill>
            <a:prstDash val="solid"/>
            <a:round/>
            <a:headEnd type="none" w="med" len="med"/>
            <a:tailEnd type="none" w="med" len="med"/>
          </a:ln>
          <a:effectLst/>
        </p:spPr>
        <p:txBody>
          <a:bodyPr vert="horz" wrap="square" lIns="91440" tIns="45720" rIns="91440" bIns="45720" numCol="1" anchor="t" anchorCtr="0" compatLnSpc="1">
            <a:prstTxWarp prst="textNoShape">
              <a:avLst/>
            </a:prstTxWarp>
            <a:spAutoFit/>
          </a:bodyPr>
          <a:lstStyle/>
          <a:p>
            <a:pPr eaLnBrk="0" hangingPunct="0">
              <a:buFont typeface="Arial" pitchFamily="34" charset="0"/>
              <a:buNone/>
            </a:pPr>
            <a:r>
              <a:rPr lang="en-GB" altLang="en-US" sz="2000" b="1" dirty="0" err="1">
                <a:solidFill>
                  <a:srgbClr val="00B0F0"/>
                </a:solidFill>
                <a:latin typeface="Consolas" panose="020B0609020204030204" pitchFamily="49" charset="0"/>
                <a:ea typeface="ヒラギノ角ゴ Pro W3" pitchFamily="-112" charset="-128"/>
                <a:cs typeface="Consolas" panose="020B0609020204030204" pitchFamily="49" charset="0"/>
              </a:rPr>
              <a:t>ClassName</a:t>
            </a:r>
            <a:r>
              <a:rPr lang="en-GB" altLang="en-US" sz="2000" b="1" dirty="0" err="1">
                <a:latin typeface="Consolas" panose="020B0609020204030204" pitchFamily="49" charset="0"/>
                <a:ea typeface="ヒラギノ角ゴ Pro W3" pitchFamily="-112" charset="-128"/>
                <a:cs typeface="Consolas" panose="020B0609020204030204" pitchFamily="49" charset="0"/>
              </a:rPr>
              <a:t>.MethodName</a:t>
            </a:r>
            <a:r>
              <a:rPr lang="en-GB" altLang="en-US" sz="2000" b="1" dirty="0">
                <a:latin typeface="Consolas" panose="020B0609020204030204" pitchFamily="49" charset="0"/>
                <a:ea typeface="ヒラギノ角ゴ Pro W3" pitchFamily="-112" charset="-128"/>
                <a:cs typeface="Consolas" panose="020B0609020204030204" pitchFamily="49" charset="0"/>
              </a:rPr>
              <a:t>();</a:t>
            </a:r>
          </a:p>
          <a:p>
            <a:pPr eaLnBrk="0" hangingPunct="0">
              <a:buFont typeface="Arial" pitchFamily="34" charset="0"/>
              <a:buNone/>
            </a:pPr>
            <a:endParaRPr lang="en-GB" altLang="en-US" sz="2000" b="1" dirty="0">
              <a:latin typeface="Consolas" panose="020B0609020204030204" pitchFamily="49" charset="0"/>
              <a:ea typeface="ヒラギノ角ゴ Pro W3" pitchFamily="-112" charset="-128"/>
              <a:cs typeface="Consolas" panose="020B0609020204030204" pitchFamily="49" charset="0"/>
            </a:endParaRPr>
          </a:p>
          <a:p>
            <a:pPr eaLnBrk="0" hangingPunct="0"/>
            <a:r>
              <a:rPr lang="en-GB" altLang="en-US" sz="2000" b="1" dirty="0" err="1">
                <a:solidFill>
                  <a:srgbClr val="00B0F0"/>
                </a:solidFill>
                <a:latin typeface="Consolas" panose="020B0609020204030204" pitchFamily="49" charset="0"/>
                <a:ea typeface="ヒラギノ角ゴ Pro W3" pitchFamily="-112" charset="-128"/>
                <a:cs typeface="Consolas" panose="020B0609020204030204" pitchFamily="49" charset="0"/>
              </a:rPr>
              <a:t>ClassName</a:t>
            </a:r>
            <a:r>
              <a:rPr lang="en-GB" altLang="en-US" sz="2000" b="1" dirty="0" err="1">
                <a:latin typeface="Consolas" panose="020B0609020204030204" pitchFamily="49" charset="0"/>
                <a:ea typeface="ヒラギノ角ゴ Pro W3" pitchFamily="-112" charset="-128"/>
                <a:cs typeface="Consolas" panose="020B0609020204030204" pitchFamily="49" charset="0"/>
              </a:rPr>
              <a:t>.variableName</a:t>
            </a:r>
            <a:r>
              <a:rPr lang="en-GB" altLang="en-US" sz="2000" b="1" dirty="0">
                <a:latin typeface="Consolas" panose="020B0609020204030204" pitchFamily="49" charset="0"/>
                <a:ea typeface="ヒラギノ角ゴ Pro W3" pitchFamily="-112" charset="-128"/>
                <a:cs typeface="Consolas" panose="020B0609020204030204" pitchFamily="49" charset="0"/>
              </a:rPr>
              <a:t>;</a:t>
            </a:r>
          </a:p>
        </p:txBody>
      </p:sp>
    </p:spTree>
    <p:extLst>
      <p:ext uri="{BB962C8B-B14F-4D97-AF65-F5344CB8AC3E}">
        <p14:creationId xmlns:p14="http://schemas.microsoft.com/office/powerpoint/2010/main" val="92921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Classes and Objects</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31030" y="563572"/>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kumimoji="0" lang="en-US"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Static variable example</a:t>
            </a: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0" indent="0">
              <a:lnSpc>
                <a:spcPct val="150000"/>
              </a:lnSpc>
              <a:spcAft>
                <a:spcPts val="0"/>
              </a:spcAft>
              <a:buNone/>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D7E83382-31BD-145B-72C6-68E87DA6272D}"/>
              </a:ext>
            </a:extLst>
          </p:cNvPr>
          <p:cNvSpPr txBox="1"/>
          <p:nvPr/>
        </p:nvSpPr>
        <p:spPr>
          <a:xfrm>
            <a:off x="394167" y="1328039"/>
            <a:ext cx="10322491" cy="400110"/>
          </a:xfrm>
          <a:prstGeom prst="rect">
            <a:avLst/>
          </a:prstGeom>
          <a:noFill/>
        </p:spPr>
        <p:txBody>
          <a:bodyPr wrap="square" lIns="91440" tIns="45720" rIns="91440" bIns="45720" rtlCol="0" anchor="t">
            <a:spAutoFit/>
          </a:bodyPr>
          <a:lstStyle/>
          <a:p>
            <a:pPr marL="800100" indent="-342900">
              <a:buFont typeface="Arial" panose="020B0604020202020204" pitchFamily="34" charset="0"/>
              <a:buChar char="•"/>
            </a:pPr>
            <a:r>
              <a:rPr lang="en-GB" sz="2000" dirty="0">
                <a:latin typeface="Calibri"/>
                <a:cs typeface="Calibri"/>
              </a:rPr>
              <a:t>A single variable value needs to be shared amongst all objects of the class.</a:t>
            </a:r>
            <a:endParaRPr lang="en-SG" dirty="0">
              <a:latin typeface="Arial"/>
              <a:cs typeface="Arial"/>
            </a:endParaRPr>
          </a:p>
        </p:txBody>
      </p:sp>
      <p:sp>
        <p:nvSpPr>
          <p:cNvPr id="4" name="TextBox 3">
            <a:extLst>
              <a:ext uri="{FF2B5EF4-FFF2-40B4-BE49-F238E27FC236}">
                <a16:creationId xmlns:a16="http://schemas.microsoft.com/office/drawing/2014/main" id="{BE758144-4A5B-D231-62F0-3AE0C6534652}"/>
              </a:ext>
            </a:extLst>
          </p:cNvPr>
          <p:cNvSpPr txBox="1"/>
          <p:nvPr/>
        </p:nvSpPr>
        <p:spPr>
          <a:xfrm>
            <a:off x="1870174" y="2084636"/>
            <a:ext cx="8451651" cy="3416320"/>
          </a:xfrm>
          <a:prstGeom prst="rect">
            <a:avLst/>
          </a:prstGeom>
          <a:noFill/>
          <a:ln w="28575">
            <a:solidFill>
              <a:schemeClr val="accent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dirty="0">
                <a:latin typeface="Consolas"/>
                <a:ea typeface="+mn-lt"/>
                <a:cs typeface="+mn-lt"/>
              </a:rPr>
              <a:t>public</a:t>
            </a:r>
            <a:r>
              <a:rPr lang="en-GB" dirty="0">
                <a:latin typeface="Consolas"/>
                <a:ea typeface="+mn-lt"/>
                <a:cs typeface="+mn-lt"/>
              </a:rPr>
              <a:t> </a:t>
            </a:r>
            <a:r>
              <a:rPr lang="en-GB" b="1" dirty="0">
                <a:latin typeface="Consolas"/>
                <a:ea typeface="+mn-lt"/>
                <a:cs typeface="+mn-lt"/>
              </a:rPr>
              <a:t>class</a:t>
            </a:r>
            <a:r>
              <a:rPr lang="en-GB" dirty="0">
                <a:latin typeface="Consolas"/>
                <a:ea typeface="+mn-lt"/>
                <a:cs typeface="+mn-lt"/>
              </a:rPr>
              <a:t> </a:t>
            </a:r>
            <a:r>
              <a:rPr lang="en-GB" dirty="0" err="1">
                <a:latin typeface="Consolas"/>
                <a:ea typeface="+mn-lt"/>
                <a:cs typeface="+mn-lt"/>
              </a:rPr>
              <a:t>ParkingSpace</a:t>
            </a:r>
            <a:r>
              <a:rPr lang="en-GB" dirty="0">
                <a:latin typeface="Consolas"/>
                <a:ea typeface="+mn-lt"/>
                <a:cs typeface="+mn-lt"/>
              </a:rPr>
              <a:t> { </a:t>
            </a:r>
            <a:endParaRPr lang="en-GB" dirty="0">
              <a:latin typeface="Consolas"/>
              <a:cs typeface="Calibri" panose="020F0502020204030204"/>
            </a:endParaRPr>
          </a:p>
          <a:p>
            <a:r>
              <a:rPr lang="en-GB" dirty="0">
                <a:latin typeface="Consolas"/>
                <a:ea typeface="+mn-lt"/>
                <a:cs typeface="+mn-lt"/>
              </a:rPr>
              <a:t>  </a:t>
            </a:r>
          </a:p>
          <a:p>
            <a:r>
              <a:rPr lang="en-GB" dirty="0">
                <a:latin typeface="Consolas"/>
                <a:ea typeface="+mn-lt"/>
                <a:cs typeface="+mn-lt"/>
              </a:rPr>
              <a:t>      </a:t>
            </a:r>
            <a:r>
              <a:rPr lang="en-GB" b="1" dirty="0">
                <a:latin typeface="Consolas"/>
                <a:ea typeface="+mn-lt"/>
                <a:cs typeface="+mn-lt"/>
              </a:rPr>
              <a:t>private</a:t>
            </a:r>
            <a:r>
              <a:rPr lang="en-GB" dirty="0">
                <a:latin typeface="Consolas"/>
                <a:ea typeface="+mn-lt"/>
                <a:cs typeface="+mn-lt"/>
              </a:rPr>
              <a:t> </a:t>
            </a:r>
            <a:r>
              <a:rPr lang="en-GB" altLang="en-US" b="1" dirty="0">
                <a:solidFill>
                  <a:srgbClr val="00B0F0"/>
                </a:solidFill>
                <a:latin typeface="Consolas" panose="020B0609020204030204" pitchFamily="49" charset="0"/>
                <a:ea typeface="ヒラギノ角ゴ Pro W3" pitchFamily="-112" charset="-128"/>
                <a:cs typeface="Consolas" panose="020B0609020204030204" pitchFamily="49" charset="0"/>
              </a:rPr>
              <a:t>static</a:t>
            </a:r>
            <a:r>
              <a:rPr lang="en-GB" dirty="0">
                <a:latin typeface="Consolas"/>
                <a:ea typeface="+mn-lt"/>
                <a:cs typeface="+mn-lt"/>
              </a:rPr>
              <a:t> </a:t>
            </a:r>
            <a:r>
              <a:rPr lang="en-GB" b="1" dirty="0">
                <a:latin typeface="Consolas"/>
                <a:ea typeface="+mn-lt"/>
                <a:cs typeface="+mn-lt"/>
              </a:rPr>
              <a:t>int</a:t>
            </a:r>
            <a:r>
              <a:rPr lang="en-GB" dirty="0">
                <a:latin typeface="Consolas"/>
                <a:ea typeface="+mn-lt"/>
                <a:cs typeface="+mn-lt"/>
              </a:rPr>
              <a:t> </a:t>
            </a:r>
            <a:r>
              <a:rPr lang="en-GB" i="1" dirty="0" err="1">
                <a:latin typeface="Consolas"/>
                <a:ea typeface="+mn-lt"/>
                <a:cs typeface="+mn-lt"/>
              </a:rPr>
              <a:t>numberOfAvailableSpaces</a:t>
            </a:r>
            <a:r>
              <a:rPr lang="en-GB" dirty="0">
                <a:latin typeface="Consolas"/>
                <a:ea typeface="+mn-lt"/>
                <a:cs typeface="+mn-lt"/>
              </a:rPr>
              <a:t> = 0; </a:t>
            </a:r>
            <a:endParaRPr lang="en-GB" dirty="0">
              <a:latin typeface="Consolas"/>
            </a:endParaRPr>
          </a:p>
          <a:p>
            <a:r>
              <a:rPr lang="en-GB" dirty="0">
                <a:latin typeface="Consolas"/>
                <a:ea typeface="+mn-lt"/>
                <a:cs typeface="+mn-lt"/>
              </a:rPr>
              <a:t>      </a:t>
            </a:r>
            <a:endParaRPr lang="en-GB" dirty="0">
              <a:latin typeface="Consolas"/>
            </a:endParaRPr>
          </a:p>
          <a:p>
            <a:r>
              <a:rPr lang="en-GB" dirty="0">
                <a:latin typeface="Consolas"/>
                <a:ea typeface="+mn-lt"/>
                <a:cs typeface="+mn-lt"/>
              </a:rPr>
              <a:t>      </a:t>
            </a:r>
            <a:r>
              <a:rPr lang="en-GB" b="1" dirty="0">
                <a:latin typeface="Consolas"/>
                <a:ea typeface="+mn-lt"/>
                <a:cs typeface="+mn-lt"/>
              </a:rPr>
              <a:t>public</a:t>
            </a:r>
            <a:r>
              <a:rPr lang="en-GB" dirty="0">
                <a:latin typeface="Consolas"/>
                <a:ea typeface="+mn-lt"/>
                <a:cs typeface="+mn-lt"/>
              </a:rPr>
              <a:t> </a:t>
            </a:r>
            <a:r>
              <a:rPr lang="en-GB" dirty="0" err="1">
                <a:latin typeface="Consolas"/>
                <a:ea typeface="+mn-lt"/>
                <a:cs typeface="+mn-lt"/>
              </a:rPr>
              <a:t>ParkingSpace</a:t>
            </a:r>
            <a:r>
              <a:rPr lang="en-GB" dirty="0">
                <a:latin typeface="Consolas"/>
                <a:ea typeface="+mn-lt"/>
                <a:cs typeface="+mn-lt"/>
              </a:rPr>
              <a:t>() { </a:t>
            </a:r>
            <a:endParaRPr lang="en-GB" dirty="0">
              <a:latin typeface="Consolas"/>
            </a:endParaRPr>
          </a:p>
          <a:p>
            <a:r>
              <a:rPr lang="en-GB" dirty="0">
                <a:latin typeface="Consolas"/>
                <a:ea typeface="+mn-lt"/>
                <a:cs typeface="+mn-lt"/>
              </a:rPr>
              <a:t>            </a:t>
            </a:r>
            <a:r>
              <a:rPr lang="en-GB" i="1" dirty="0" err="1">
                <a:latin typeface="Consolas"/>
                <a:ea typeface="+mn-lt"/>
                <a:cs typeface="+mn-lt"/>
              </a:rPr>
              <a:t>numberOfAvailableSpaces</a:t>
            </a:r>
            <a:r>
              <a:rPr lang="en-GB" dirty="0">
                <a:latin typeface="Consolas"/>
                <a:ea typeface="+mn-lt"/>
                <a:cs typeface="+mn-lt"/>
              </a:rPr>
              <a:t>++; </a:t>
            </a:r>
            <a:endParaRPr lang="en-GB" dirty="0">
              <a:latin typeface="Consolas"/>
            </a:endParaRPr>
          </a:p>
          <a:p>
            <a:r>
              <a:rPr lang="en-GB" dirty="0">
                <a:latin typeface="Consolas"/>
                <a:ea typeface="+mn-lt"/>
                <a:cs typeface="+mn-lt"/>
              </a:rPr>
              <a:t>      } </a:t>
            </a:r>
          </a:p>
          <a:p>
            <a:r>
              <a:rPr lang="en-GB" dirty="0">
                <a:latin typeface="Consolas"/>
                <a:ea typeface="+mn-lt"/>
                <a:cs typeface="+mn-lt"/>
              </a:rPr>
              <a:t>  </a:t>
            </a:r>
          </a:p>
          <a:p>
            <a:r>
              <a:rPr lang="en-GB" dirty="0">
                <a:latin typeface="Consolas"/>
                <a:ea typeface="+mn-lt"/>
                <a:cs typeface="+mn-lt"/>
              </a:rPr>
              <a:t>      </a:t>
            </a:r>
            <a:r>
              <a:rPr lang="en-GB" b="1" dirty="0">
                <a:latin typeface="Consolas"/>
                <a:ea typeface="+mn-lt"/>
                <a:cs typeface="+mn-lt"/>
              </a:rPr>
              <a:t>public</a:t>
            </a:r>
            <a:r>
              <a:rPr lang="en-GB" dirty="0">
                <a:latin typeface="Consolas"/>
                <a:ea typeface="+mn-lt"/>
                <a:cs typeface="+mn-lt"/>
              </a:rPr>
              <a:t> </a:t>
            </a:r>
            <a:r>
              <a:rPr lang="en-GB" altLang="en-US" b="1" dirty="0">
                <a:solidFill>
                  <a:srgbClr val="00B0F0"/>
                </a:solidFill>
                <a:latin typeface="Consolas" panose="020B0609020204030204" pitchFamily="49" charset="0"/>
                <a:ea typeface="ヒラギノ角ゴ Pro W3" pitchFamily="-112" charset="-128"/>
                <a:cs typeface="Consolas" panose="020B0609020204030204" pitchFamily="49" charset="0"/>
              </a:rPr>
              <a:t>static</a:t>
            </a:r>
            <a:r>
              <a:rPr lang="en-GB" dirty="0">
                <a:latin typeface="Consolas"/>
                <a:ea typeface="+mn-lt"/>
                <a:cs typeface="+mn-lt"/>
              </a:rPr>
              <a:t> </a:t>
            </a:r>
            <a:r>
              <a:rPr lang="en-GB" b="1" dirty="0">
                <a:latin typeface="Consolas"/>
                <a:ea typeface="+mn-lt"/>
                <a:cs typeface="+mn-lt"/>
              </a:rPr>
              <a:t>int</a:t>
            </a:r>
            <a:r>
              <a:rPr lang="en-GB" dirty="0">
                <a:latin typeface="Consolas"/>
                <a:ea typeface="+mn-lt"/>
                <a:cs typeface="+mn-lt"/>
              </a:rPr>
              <a:t> </a:t>
            </a:r>
            <a:r>
              <a:rPr lang="en-GB" dirty="0" err="1">
                <a:latin typeface="Consolas"/>
                <a:ea typeface="+mn-lt"/>
                <a:cs typeface="+mn-lt"/>
              </a:rPr>
              <a:t>GetNumberOfSpaces</a:t>
            </a:r>
            <a:r>
              <a:rPr lang="en-GB" dirty="0">
                <a:latin typeface="Consolas"/>
                <a:ea typeface="+mn-lt"/>
                <a:cs typeface="+mn-lt"/>
              </a:rPr>
              <a:t>() { </a:t>
            </a:r>
            <a:endParaRPr lang="en-GB" dirty="0">
              <a:latin typeface="Consolas"/>
            </a:endParaRPr>
          </a:p>
          <a:p>
            <a:r>
              <a:rPr lang="en-GB" dirty="0">
                <a:latin typeface="Consolas"/>
                <a:ea typeface="+mn-lt"/>
                <a:cs typeface="+mn-lt"/>
              </a:rPr>
              <a:t>            </a:t>
            </a:r>
            <a:r>
              <a:rPr lang="en-GB" b="1" dirty="0">
                <a:latin typeface="Consolas"/>
                <a:ea typeface="+mn-lt"/>
                <a:cs typeface="+mn-lt"/>
              </a:rPr>
              <a:t>return</a:t>
            </a:r>
            <a:r>
              <a:rPr lang="en-GB" dirty="0">
                <a:latin typeface="Consolas"/>
                <a:ea typeface="+mn-lt"/>
                <a:cs typeface="+mn-lt"/>
              </a:rPr>
              <a:t> </a:t>
            </a:r>
            <a:r>
              <a:rPr lang="en-GB" i="1" dirty="0" err="1">
                <a:latin typeface="Consolas"/>
                <a:ea typeface="+mn-lt"/>
                <a:cs typeface="+mn-lt"/>
              </a:rPr>
              <a:t>numberOfAvailableSpaces</a:t>
            </a:r>
            <a:r>
              <a:rPr lang="en-GB" dirty="0">
                <a:latin typeface="Consolas"/>
                <a:ea typeface="+mn-lt"/>
                <a:cs typeface="+mn-lt"/>
              </a:rPr>
              <a:t>; </a:t>
            </a:r>
            <a:endParaRPr lang="en-GB" dirty="0">
              <a:latin typeface="Consolas"/>
            </a:endParaRPr>
          </a:p>
          <a:p>
            <a:r>
              <a:rPr lang="en-GB" dirty="0">
                <a:latin typeface="Consolas"/>
                <a:ea typeface="+mn-lt"/>
                <a:cs typeface="+mn-lt"/>
              </a:rPr>
              <a:t>      } </a:t>
            </a:r>
            <a:endParaRPr lang="en-GB" dirty="0">
              <a:latin typeface="Consolas"/>
            </a:endParaRPr>
          </a:p>
          <a:p>
            <a:r>
              <a:rPr lang="en-GB" dirty="0">
                <a:latin typeface="Consolas"/>
                <a:ea typeface="+mn-lt"/>
                <a:cs typeface="+mn-lt"/>
              </a:rPr>
              <a:t>} </a:t>
            </a:r>
            <a:endParaRPr lang="en-GB" dirty="0"/>
          </a:p>
        </p:txBody>
      </p:sp>
    </p:spTree>
    <p:extLst>
      <p:ext uri="{BB962C8B-B14F-4D97-AF65-F5344CB8AC3E}">
        <p14:creationId xmlns:p14="http://schemas.microsoft.com/office/powerpoint/2010/main" val="2215167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4 Pillars of OOP</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31030" y="648577"/>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dirty="0"/>
              <a:t>The four pillars of Object-Oriented Programming (OOP) are essential concepts that provide a framework for designing and implementing software. These pillars are encapsulation, inheritance, polymorphism, and abstraction.</a:t>
            </a: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r>
              <a:rPr lang="en-US" dirty="0"/>
              <a:t>C# is an object-oriented programming language.</a:t>
            </a:r>
            <a:endParaRPr lang="en-US" dirty="0">
              <a:solidFill>
                <a:srgbClr val="000000"/>
              </a:solidFill>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4" name="Picture 3">
            <a:extLst>
              <a:ext uri="{FF2B5EF4-FFF2-40B4-BE49-F238E27FC236}">
                <a16:creationId xmlns:a16="http://schemas.microsoft.com/office/drawing/2014/main" id="{FB50E866-7BB5-BAE4-B274-383859DE42DF}"/>
              </a:ext>
            </a:extLst>
          </p:cNvPr>
          <p:cNvPicPr>
            <a:picLocks noChangeAspect="1"/>
          </p:cNvPicPr>
          <p:nvPr/>
        </p:nvPicPr>
        <p:blipFill>
          <a:blip r:embed="rId3"/>
          <a:stretch>
            <a:fillRect/>
          </a:stretch>
        </p:blipFill>
        <p:spPr>
          <a:xfrm>
            <a:off x="128121" y="2840170"/>
            <a:ext cx="11935758" cy="3369253"/>
          </a:xfrm>
          <a:prstGeom prst="rect">
            <a:avLst/>
          </a:prstGeom>
        </p:spPr>
      </p:pic>
    </p:spTree>
    <p:extLst>
      <p:ext uri="{BB962C8B-B14F-4D97-AF65-F5344CB8AC3E}">
        <p14:creationId xmlns:p14="http://schemas.microsoft.com/office/powerpoint/2010/main" val="2530390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Inheritance</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0" y="492713"/>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What Is Inheritance?</a:t>
            </a:r>
          </a:p>
          <a:p>
            <a:pPr lvl="1">
              <a:lnSpc>
                <a:spcPct val="150000"/>
              </a:lnSpc>
              <a:spcAft>
                <a:spcPts val="0"/>
              </a:spcAft>
              <a:buFontTx/>
              <a:buChar char="-"/>
              <a:defRPr/>
            </a:pPr>
            <a:r>
              <a:rPr lang="en-US" dirty="0"/>
              <a:t>The process of creating a new class by extending the existing class is called inheritance or the process of inheriting the features of the base class is called inheritance.</a:t>
            </a:r>
          </a:p>
          <a:p>
            <a:pPr lvl="1">
              <a:lnSpc>
                <a:spcPct val="150000"/>
              </a:lnSpc>
              <a:spcAft>
                <a:spcPts val="0"/>
              </a:spcAft>
              <a:buFontTx/>
              <a:buChar char="-"/>
              <a:defRPr/>
            </a:pPr>
            <a:r>
              <a:rPr lang="en-US" dirty="0"/>
              <a:t>The existing class is called the base class and the new class which is created from it is called the derived class.</a:t>
            </a:r>
          </a:p>
          <a:p>
            <a:pPr lvl="2">
              <a:lnSpc>
                <a:spcPct val="150000"/>
              </a:lnSpc>
              <a:spcAft>
                <a:spcPts val="0"/>
              </a:spcAft>
              <a:buFontTx/>
              <a:buChar char="-"/>
              <a:defRPr/>
            </a:pPr>
            <a:r>
              <a:rPr lang="en-US" dirty="0"/>
              <a:t>Also </a:t>
            </a:r>
            <a:r>
              <a:rPr lang="en-US" dirty="0">
                <a:sym typeface="Wingdings" panose="05000000000000000000" pitchFamily="2" charset="2"/>
              </a:rPr>
              <a:t></a:t>
            </a:r>
            <a:r>
              <a:rPr lang="en-US" dirty="0"/>
              <a:t> CHILD and PARENT</a:t>
            </a:r>
          </a:p>
          <a:p>
            <a:pPr marL="0" indent="0">
              <a:lnSpc>
                <a:spcPct val="150000"/>
              </a:lnSpc>
              <a:spcAft>
                <a:spcPts val="0"/>
              </a:spcAft>
              <a:buNone/>
              <a:defRPr/>
            </a:pPr>
            <a:endParaRPr lang="en-US" dirty="0"/>
          </a:p>
          <a:p>
            <a:pPr>
              <a:lnSpc>
                <a:spcPct val="150000"/>
              </a:lnSpc>
              <a:spcAft>
                <a:spcPts val="0"/>
              </a:spcAft>
              <a:buFontTx/>
              <a:buChar char="-"/>
              <a:defRPr/>
            </a:pPr>
            <a:r>
              <a:rPr lang="en-US" dirty="0"/>
              <a:t>Benefits/Advantages Of Using Inheritance</a:t>
            </a:r>
          </a:p>
          <a:p>
            <a:pPr lvl="1">
              <a:lnSpc>
                <a:spcPct val="150000"/>
              </a:lnSpc>
              <a:spcAft>
                <a:spcPts val="0"/>
              </a:spcAft>
              <a:buFontTx/>
              <a:buChar char="-"/>
              <a:defRPr/>
            </a:pPr>
            <a:r>
              <a:rPr lang="en-US" dirty="0"/>
              <a:t>The most important advantage of inheritance is code re-usability. </a:t>
            </a:r>
          </a:p>
          <a:p>
            <a:pPr lvl="2">
              <a:lnSpc>
                <a:spcPct val="150000"/>
              </a:lnSpc>
              <a:spcAft>
                <a:spcPts val="0"/>
              </a:spcAft>
              <a:buFontTx/>
              <a:buChar char="-"/>
              <a:defRPr/>
            </a:pPr>
            <a:r>
              <a:rPr lang="en-US" dirty="0"/>
              <a:t>In Inheritance the derived class possesses all attributes/properties and functions of the base class, this is where code re-usability comes into the picture. </a:t>
            </a:r>
          </a:p>
          <a:p>
            <a:pPr lvl="1">
              <a:lnSpc>
                <a:spcPct val="150000"/>
              </a:lnSpc>
              <a:spcAft>
                <a:spcPts val="0"/>
              </a:spcAft>
              <a:buFontTx/>
              <a:buChar char="-"/>
              <a:defRPr/>
            </a:pPr>
            <a:r>
              <a:rPr lang="en-US" dirty="0"/>
              <a:t>So no need to write the same function and attributes of the base class in the derived class.</a:t>
            </a:r>
          </a:p>
          <a:p>
            <a:pPr>
              <a:lnSpc>
                <a:spcPct val="150000"/>
              </a:lnSpc>
              <a:spcAft>
                <a:spcPts val="0"/>
              </a:spcAft>
              <a:buFontTx/>
              <a:buChar char="-"/>
              <a:defRPr/>
            </a:pPr>
            <a:endParaRPr lang="en-US" dirty="0"/>
          </a:p>
          <a:p>
            <a:pPr>
              <a:lnSpc>
                <a:spcPct val="150000"/>
              </a:lnSpc>
              <a:spcAft>
                <a:spcPts val="0"/>
              </a:spcAft>
              <a:buFontTx/>
              <a:buChar char="-"/>
              <a:defRPr/>
            </a:pPr>
            <a:r>
              <a:rPr lang="en-US" b="1" i="1" dirty="0"/>
              <a:t>Note. Private members of the base class also get inherited in the derived class but they are not accessible in the derived class!</a:t>
            </a:r>
          </a:p>
          <a:p>
            <a:pPr marL="0" indent="0">
              <a:lnSpc>
                <a:spcPct val="150000"/>
              </a:lnSpc>
              <a:spcAft>
                <a:spcPts val="0"/>
              </a:spcAft>
              <a:buNone/>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59200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Inheritance</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0" y="492713"/>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What Is Inheritance?</a:t>
            </a:r>
          </a:p>
          <a:p>
            <a:pPr marL="0" indent="0">
              <a:lnSpc>
                <a:spcPct val="150000"/>
              </a:lnSpc>
              <a:spcAft>
                <a:spcPts val="0"/>
              </a:spcAft>
              <a:buNone/>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8" name="Picture 7">
            <a:extLst>
              <a:ext uri="{FF2B5EF4-FFF2-40B4-BE49-F238E27FC236}">
                <a16:creationId xmlns:a16="http://schemas.microsoft.com/office/drawing/2014/main" id="{7A7EADA7-7640-6362-D55E-AED96E78E925}"/>
              </a:ext>
            </a:extLst>
          </p:cNvPr>
          <p:cNvPicPr>
            <a:picLocks noChangeAspect="1"/>
          </p:cNvPicPr>
          <p:nvPr/>
        </p:nvPicPr>
        <p:blipFill>
          <a:blip r:embed="rId3"/>
          <a:stretch>
            <a:fillRect/>
          </a:stretch>
        </p:blipFill>
        <p:spPr>
          <a:xfrm>
            <a:off x="1386320" y="924790"/>
            <a:ext cx="9068223" cy="5933209"/>
          </a:xfrm>
          <a:prstGeom prst="rect">
            <a:avLst/>
          </a:prstGeom>
        </p:spPr>
      </p:pic>
    </p:spTree>
    <p:extLst>
      <p:ext uri="{BB962C8B-B14F-4D97-AF65-F5344CB8AC3E}">
        <p14:creationId xmlns:p14="http://schemas.microsoft.com/office/powerpoint/2010/main" val="2339161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Inheritance</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0" y="492713"/>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What Is Inheritance?</a:t>
            </a:r>
          </a:p>
          <a:p>
            <a:pPr marL="0" indent="0">
              <a:lnSpc>
                <a:spcPct val="150000"/>
              </a:lnSpc>
              <a:spcAft>
                <a:spcPts val="0"/>
              </a:spcAft>
              <a:buNone/>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4" name="Picture 3">
            <a:extLst>
              <a:ext uri="{FF2B5EF4-FFF2-40B4-BE49-F238E27FC236}">
                <a16:creationId xmlns:a16="http://schemas.microsoft.com/office/drawing/2014/main" id="{7ED405FF-6265-45D6-50C5-B084E56D2C21}"/>
              </a:ext>
            </a:extLst>
          </p:cNvPr>
          <p:cNvPicPr>
            <a:picLocks noChangeAspect="1"/>
          </p:cNvPicPr>
          <p:nvPr/>
        </p:nvPicPr>
        <p:blipFill>
          <a:blip r:embed="rId3"/>
          <a:stretch>
            <a:fillRect/>
          </a:stretch>
        </p:blipFill>
        <p:spPr>
          <a:xfrm>
            <a:off x="951634" y="1051944"/>
            <a:ext cx="9964882" cy="5271115"/>
          </a:xfrm>
          <a:prstGeom prst="rect">
            <a:avLst/>
          </a:prstGeom>
        </p:spPr>
      </p:pic>
    </p:spTree>
    <p:extLst>
      <p:ext uri="{BB962C8B-B14F-4D97-AF65-F5344CB8AC3E}">
        <p14:creationId xmlns:p14="http://schemas.microsoft.com/office/powerpoint/2010/main" val="987696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Inheritance</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0" y="492713"/>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What Is Inheritance?</a:t>
            </a:r>
          </a:p>
          <a:p>
            <a:pPr marL="0" indent="0">
              <a:lnSpc>
                <a:spcPct val="150000"/>
              </a:lnSpc>
              <a:spcAft>
                <a:spcPts val="0"/>
              </a:spcAft>
              <a:buNone/>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5" name="Picture 4">
            <a:extLst>
              <a:ext uri="{FF2B5EF4-FFF2-40B4-BE49-F238E27FC236}">
                <a16:creationId xmlns:a16="http://schemas.microsoft.com/office/drawing/2014/main" id="{DD1E668A-A690-6E06-5694-DE1D368D39C3}"/>
              </a:ext>
            </a:extLst>
          </p:cNvPr>
          <p:cNvPicPr>
            <a:picLocks noChangeAspect="1"/>
          </p:cNvPicPr>
          <p:nvPr/>
        </p:nvPicPr>
        <p:blipFill>
          <a:blip r:embed="rId3"/>
          <a:stretch>
            <a:fillRect/>
          </a:stretch>
        </p:blipFill>
        <p:spPr>
          <a:xfrm>
            <a:off x="2081564" y="893618"/>
            <a:ext cx="7083218" cy="5964382"/>
          </a:xfrm>
          <a:prstGeom prst="rect">
            <a:avLst/>
          </a:prstGeom>
        </p:spPr>
      </p:pic>
    </p:spTree>
    <p:extLst>
      <p:ext uri="{BB962C8B-B14F-4D97-AF65-F5344CB8AC3E}">
        <p14:creationId xmlns:p14="http://schemas.microsoft.com/office/powerpoint/2010/main" val="627387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3">
            <a:extLst>
              <a:ext uri="{FF2B5EF4-FFF2-40B4-BE49-F238E27FC236}">
                <a16:creationId xmlns:a16="http://schemas.microsoft.com/office/drawing/2014/main" id="{B81D74D7-C12C-F782-7C8A-F46F48A3F712}"/>
              </a:ext>
            </a:extLst>
          </p:cNvPr>
          <p:cNvSpPr/>
          <p:nvPr/>
        </p:nvSpPr>
        <p:spPr>
          <a:xfrm>
            <a:off x="4021081" y="2263635"/>
            <a:ext cx="7842739" cy="828364"/>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3600" b="1" kern="0" dirty="0">
                <a:solidFill>
                  <a:srgbClr val="000000"/>
                </a:solidFill>
                <a:latin typeface="Calibri" panose="020F0502020204030204"/>
              </a:rPr>
              <a:t>3</a:t>
            </a:r>
            <a:r>
              <a:rPr kumimoji="0" lang="en-GB" sz="3600" b="1" i="0" u="none" strike="noStrike" kern="0" cap="none" spc="0" normalizeH="0" baseline="0" noProof="0" dirty="0">
                <a:ln>
                  <a:noFill/>
                </a:ln>
                <a:solidFill>
                  <a:srgbClr val="000000"/>
                </a:solidFill>
                <a:effectLst/>
                <a:uLnTx/>
                <a:uFillTx/>
                <a:latin typeface="Calibri" panose="020F0502020204030204"/>
                <a:ea typeface="+mn-ea"/>
                <a:cs typeface="+mn-cs"/>
              </a:rPr>
              <a:t>. Inheritance</a:t>
            </a:r>
          </a:p>
        </p:txBody>
      </p:sp>
      <p:sp>
        <p:nvSpPr>
          <p:cNvPr id="4" name="Rounded Rectangle 3">
            <a:extLst>
              <a:ext uri="{FF2B5EF4-FFF2-40B4-BE49-F238E27FC236}">
                <a16:creationId xmlns:a16="http://schemas.microsoft.com/office/drawing/2014/main" id="{33D7FD7B-BF0C-3206-64F3-8BB4C1CA30CD}"/>
              </a:ext>
            </a:extLst>
          </p:cNvPr>
          <p:cNvSpPr/>
          <p:nvPr/>
        </p:nvSpPr>
        <p:spPr>
          <a:xfrm>
            <a:off x="4021082" y="124839"/>
            <a:ext cx="7842739" cy="828364"/>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3600" b="1" i="0" u="none" strike="noStrike" kern="0" cap="none" spc="0" normalizeH="0" baseline="0" noProof="0" dirty="0">
                <a:ln>
                  <a:noFill/>
                </a:ln>
                <a:solidFill>
                  <a:srgbClr val="000000"/>
                </a:solidFill>
                <a:effectLst/>
                <a:uLnTx/>
                <a:uFillTx/>
                <a:latin typeface="Calibri" panose="020F0502020204030204"/>
                <a:ea typeface="+mn-ea"/>
                <a:cs typeface="+mn-cs"/>
              </a:rPr>
              <a:t>1. Classes and Objects</a:t>
            </a:r>
          </a:p>
        </p:txBody>
      </p:sp>
      <p:pic>
        <p:nvPicPr>
          <p:cNvPr id="2" name="Picture 1">
            <a:extLst>
              <a:ext uri="{FF2B5EF4-FFF2-40B4-BE49-F238E27FC236}">
                <a16:creationId xmlns:a16="http://schemas.microsoft.com/office/drawing/2014/main" id="{9FE4DF25-95AE-EE09-D40E-4F2A8506C750}"/>
              </a:ext>
            </a:extLst>
          </p:cNvPr>
          <p:cNvPicPr>
            <a:picLocks noChangeAspect="1"/>
          </p:cNvPicPr>
          <p:nvPr/>
        </p:nvPicPr>
        <p:blipFill>
          <a:blip r:embed="rId3"/>
          <a:stretch>
            <a:fillRect/>
          </a:stretch>
        </p:blipFill>
        <p:spPr>
          <a:xfrm>
            <a:off x="457207" y="2124987"/>
            <a:ext cx="2291215" cy="4202088"/>
          </a:xfrm>
          <a:prstGeom prst="rect">
            <a:avLst/>
          </a:prstGeom>
        </p:spPr>
      </p:pic>
      <p:sp>
        <p:nvSpPr>
          <p:cNvPr id="5" name="Rounded Rectangle 3">
            <a:extLst>
              <a:ext uri="{FF2B5EF4-FFF2-40B4-BE49-F238E27FC236}">
                <a16:creationId xmlns:a16="http://schemas.microsoft.com/office/drawing/2014/main" id="{56806327-623D-79E4-B59D-136EA46C7CBD}"/>
              </a:ext>
            </a:extLst>
          </p:cNvPr>
          <p:cNvSpPr/>
          <p:nvPr/>
        </p:nvSpPr>
        <p:spPr>
          <a:xfrm>
            <a:off x="4021081" y="1180270"/>
            <a:ext cx="7842739" cy="828364"/>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3600" b="1" i="0" u="none" strike="noStrike" kern="0" cap="none" spc="0" normalizeH="0" baseline="0" noProof="0" dirty="0">
                <a:ln>
                  <a:noFill/>
                </a:ln>
                <a:solidFill>
                  <a:srgbClr val="000000"/>
                </a:solidFill>
                <a:effectLst/>
                <a:uLnTx/>
                <a:uFillTx/>
                <a:latin typeface="Calibri" panose="020F0502020204030204"/>
                <a:ea typeface="+mn-ea"/>
                <a:cs typeface="+mn-cs"/>
              </a:rPr>
              <a:t>2. 4 Pillars of OOP</a:t>
            </a:r>
          </a:p>
        </p:txBody>
      </p:sp>
      <p:sp>
        <p:nvSpPr>
          <p:cNvPr id="6" name="Rounded Rectangle 3">
            <a:extLst>
              <a:ext uri="{FF2B5EF4-FFF2-40B4-BE49-F238E27FC236}">
                <a16:creationId xmlns:a16="http://schemas.microsoft.com/office/drawing/2014/main" id="{D7C3BE6F-C142-C3CE-D858-965EBA0C843F}"/>
              </a:ext>
            </a:extLst>
          </p:cNvPr>
          <p:cNvSpPr/>
          <p:nvPr/>
        </p:nvSpPr>
        <p:spPr>
          <a:xfrm>
            <a:off x="4021081" y="4327962"/>
            <a:ext cx="7842739" cy="828364"/>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3600" b="1" kern="0" dirty="0">
                <a:solidFill>
                  <a:srgbClr val="000000"/>
                </a:solidFill>
                <a:latin typeface="Calibri" panose="020F0502020204030204"/>
              </a:rPr>
              <a:t>5</a:t>
            </a:r>
            <a:r>
              <a:rPr kumimoji="0" lang="en-GB" sz="3600" b="1" i="0" u="none" strike="noStrike" kern="0" cap="none" spc="0" normalizeH="0" baseline="0" noProof="0" dirty="0">
                <a:ln>
                  <a:noFill/>
                </a:ln>
                <a:solidFill>
                  <a:srgbClr val="000000"/>
                </a:solidFill>
                <a:effectLst/>
                <a:uLnTx/>
                <a:uFillTx/>
                <a:latin typeface="Calibri" panose="020F0502020204030204"/>
                <a:ea typeface="+mn-ea"/>
                <a:cs typeface="+mn-cs"/>
              </a:rPr>
              <a:t>. Abstraction</a:t>
            </a:r>
          </a:p>
        </p:txBody>
      </p:sp>
      <p:sp>
        <p:nvSpPr>
          <p:cNvPr id="7" name="Rounded Rectangle 3">
            <a:extLst>
              <a:ext uri="{FF2B5EF4-FFF2-40B4-BE49-F238E27FC236}">
                <a16:creationId xmlns:a16="http://schemas.microsoft.com/office/drawing/2014/main" id="{74A9C8A2-87AB-F795-5673-EC8CE613C1CF}"/>
              </a:ext>
            </a:extLst>
          </p:cNvPr>
          <p:cNvSpPr/>
          <p:nvPr/>
        </p:nvSpPr>
        <p:spPr>
          <a:xfrm>
            <a:off x="4021080" y="3244597"/>
            <a:ext cx="7842739" cy="828364"/>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3600" b="1" i="0" u="none" strike="noStrike" kern="0" cap="none" spc="0" normalizeH="0" baseline="0" noProof="0" dirty="0">
                <a:ln>
                  <a:noFill/>
                </a:ln>
                <a:solidFill>
                  <a:srgbClr val="000000"/>
                </a:solidFill>
                <a:effectLst/>
                <a:uLnTx/>
                <a:uFillTx/>
                <a:latin typeface="Calibri" panose="020F0502020204030204"/>
                <a:ea typeface="+mn-ea"/>
                <a:cs typeface="+mn-cs"/>
              </a:rPr>
              <a:t>4. Encapsulation</a:t>
            </a:r>
          </a:p>
        </p:txBody>
      </p:sp>
      <p:sp>
        <p:nvSpPr>
          <p:cNvPr id="9" name="Rounded Rectangle 3">
            <a:extLst>
              <a:ext uri="{FF2B5EF4-FFF2-40B4-BE49-F238E27FC236}">
                <a16:creationId xmlns:a16="http://schemas.microsoft.com/office/drawing/2014/main" id="{6E43B0B7-B391-238A-6089-5779DE7FF2FC}"/>
              </a:ext>
            </a:extLst>
          </p:cNvPr>
          <p:cNvSpPr/>
          <p:nvPr/>
        </p:nvSpPr>
        <p:spPr>
          <a:xfrm>
            <a:off x="4021081" y="5411327"/>
            <a:ext cx="7842739" cy="828364"/>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3600" b="1" kern="0" dirty="0">
                <a:solidFill>
                  <a:srgbClr val="000000"/>
                </a:solidFill>
                <a:latin typeface="Calibri" panose="020F0502020204030204"/>
              </a:rPr>
              <a:t>6</a:t>
            </a:r>
            <a:r>
              <a:rPr kumimoji="0" lang="en-GB" sz="3600" b="1" i="0" u="none" strike="noStrike" kern="0" cap="none" spc="0" normalizeH="0" baseline="0" noProof="0" dirty="0">
                <a:ln>
                  <a:noFill/>
                </a:ln>
                <a:solidFill>
                  <a:srgbClr val="000000"/>
                </a:solidFill>
                <a:effectLst/>
                <a:uLnTx/>
                <a:uFillTx/>
                <a:latin typeface="Calibri" panose="020F0502020204030204"/>
                <a:ea typeface="+mn-ea"/>
                <a:cs typeface="+mn-cs"/>
              </a:rPr>
              <a:t>. Polymorphism</a:t>
            </a:r>
          </a:p>
        </p:txBody>
      </p:sp>
      <p:pic>
        <p:nvPicPr>
          <p:cNvPr id="10" name="Picture 9">
            <a:extLst>
              <a:ext uri="{FF2B5EF4-FFF2-40B4-BE49-F238E27FC236}">
                <a16:creationId xmlns:a16="http://schemas.microsoft.com/office/drawing/2014/main" id="{7C8FE021-4285-C32A-175E-D883CDB5BB69}"/>
              </a:ext>
            </a:extLst>
          </p:cNvPr>
          <p:cNvPicPr>
            <a:picLocks noChangeAspect="1"/>
          </p:cNvPicPr>
          <p:nvPr/>
        </p:nvPicPr>
        <p:blipFill>
          <a:blip r:embed="rId4"/>
          <a:stretch>
            <a:fillRect/>
          </a:stretch>
        </p:blipFill>
        <p:spPr>
          <a:xfrm>
            <a:off x="991917" y="164587"/>
            <a:ext cx="1272255" cy="1528127"/>
          </a:xfrm>
          <a:prstGeom prst="rect">
            <a:avLst/>
          </a:prstGeom>
        </p:spPr>
      </p:pic>
    </p:spTree>
    <p:extLst>
      <p:ext uri="{BB962C8B-B14F-4D97-AF65-F5344CB8AC3E}">
        <p14:creationId xmlns:p14="http://schemas.microsoft.com/office/powerpoint/2010/main" val="32390473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Inheritance</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0" y="492713"/>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What Is Inheritance – How to use constructors?</a:t>
            </a:r>
          </a:p>
          <a:p>
            <a:pPr marL="0" indent="0">
              <a:lnSpc>
                <a:spcPct val="150000"/>
              </a:lnSpc>
              <a:spcAft>
                <a:spcPts val="0"/>
              </a:spcAft>
              <a:buNone/>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4" name="Picture 3">
            <a:extLst>
              <a:ext uri="{FF2B5EF4-FFF2-40B4-BE49-F238E27FC236}">
                <a16:creationId xmlns:a16="http://schemas.microsoft.com/office/drawing/2014/main" id="{581C5A5F-6E18-7556-8E8B-861C633FBBB2}"/>
              </a:ext>
            </a:extLst>
          </p:cNvPr>
          <p:cNvPicPr>
            <a:picLocks noChangeAspect="1"/>
          </p:cNvPicPr>
          <p:nvPr/>
        </p:nvPicPr>
        <p:blipFill>
          <a:blip r:embed="rId3"/>
          <a:stretch>
            <a:fillRect/>
          </a:stretch>
        </p:blipFill>
        <p:spPr>
          <a:xfrm>
            <a:off x="2211965" y="1133609"/>
            <a:ext cx="7067118" cy="5743624"/>
          </a:xfrm>
          <a:prstGeom prst="rect">
            <a:avLst/>
          </a:prstGeom>
        </p:spPr>
      </p:pic>
    </p:spTree>
    <p:extLst>
      <p:ext uri="{BB962C8B-B14F-4D97-AF65-F5344CB8AC3E}">
        <p14:creationId xmlns:p14="http://schemas.microsoft.com/office/powerpoint/2010/main" val="705031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Inheritance</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0" y="492713"/>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What Is Inheritance – How to use constructors?</a:t>
            </a:r>
          </a:p>
          <a:p>
            <a:pPr marL="0" indent="0">
              <a:lnSpc>
                <a:spcPct val="150000"/>
              </a:lnSpc>
              <a:spcAft>
                <a:spcPts val="0"/>
              </a:spcAft>
              <a:buNone/>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5" name="Picture 4">
            <a:extLst>
              <a:ext uri="{FF2B5EF4-FFF2-40B4-BE49-F238E27FC236}">
                <a16:creationId xmlns:a16="http://schemas.microsoft.com/office/drawing/2014/main" id="{79E91E86-7771-C9D0-AE98-86CE016D8E6B}"/>
              </a:ext>
            </a:extLst>
          </p:cNvPr>
          <p:cNvPicPr>
            <a:picLocks noChangeAspect="1"/>
          </p:cNvPicPr>
          <p:nvPr/>
        </p:nvPicPr>
        <p:blipFill>
          <a:blip r:embed="rId3"/>
          <a:stretch>
            <a:fillRect/>
          </a:stretch>
        </p:blipFill>
        <p:spPr>
          <a:xfrm>
            <a:off x="2813198" y="929038"/>
            <a:ext cx="5676176" cy="5928961"/>
          </a:xfrm>
          <a:prstGeom prst="rect">
            <a:avLst/>
          </a:prstGeom>
        </p:spPr>
      </p:pic>
    </p:spTree>
    <p:extLst>
      <p:ext uri="{BB962C8B-B14F-4D97-AF65-F5344CB8AC3E}">
        <p14:creationId xmlns:p14="http://schemas.microsoft.com/office/powerpoint/2010/main" val="212676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Inheritance</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0" y="492713"/>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What Is Inheritance – can we have multiple inheritance? NO!</a:t>
            </a:r>
          </a:p>
          <a:p>
            <a:pPr lvl="1">
              <a:lnSpc>
                <a:spcPct val="150000"/>
              </a:lnSpc>
              <a:spcAft>
                <a:spcPts val="0"/>
              </a:spcAft>
              <a:buFontTx/>
              <a:buChar char="-"/>
              <a:defRPr/>
            </a:pPr>
            <a:r>
              <a:rPr lang="en-US" b="1" i="1" dirty="0"/>
              <a:t>“Diamond Problem”:</a:t>
            </a:r>
          </a:p>
          <a:p>
            <a:pPr marL="0" indent="0">
              <a:lnSpc>
                <a:spcPct val="150000"/>
              </a:lnSpc>
              <a:spcAft>
                <a:spcPts val="0"/>
              </a:spcAft>
              <a:buNone/>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4" name="Picture 3">
            <a:extLst>
              <a:ext uri="{FF2B5EF4-FFF2-40B4-BE49-F238E27FC236}">
                <a16:creationId xmlns:a16="http://schemas.microsoft.com/office/drawing/2014/main" id="{A6A97903-B791-DDCE-4244-9181A1E2E2C2}"/>
              </a:ext>
            </a:extLst>
          </p:cNvPr>
          <p:cNvPicPr>
            <a:picLocks noChangeAspect="1"/>
          </p:cNvPicPr>
          <p:nvPr/>
        </p:nvPicPr>
        <p:blipFill>
          <a:blip r:embed="rId3"/>
          <a:stretch>
            <a:fillRect/>
          </a:stretch>
        </p:blipFill>
        <p:spPr>
          <a:xfrm>
            <a:off x="2470438" y="1567604"/>
            <a:ext cx="6278707" cy="4797683"/>
          </a:xfrm>
          <a:prstGeom prst="rect">
            <a:avLst/>
          </a:prstGeom>
        </p:spPr>
      </p:pic>
    </p:spTree>
    <p:extLst>
      <p:ext uri="{BB962C8B-B14F-4D97-AF65-F5344CB8AC3E}">
        <p14:creationId xmlns:p14="http://schemas.microsoft.com/office/powerpoint/2010/main" val="3418034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Inheritance</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0" y="492713"/>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What Is Inheritance – how can we prevent a class from being extended or inherited from? sealed class</a:t>
            </a:r>
          </a:p>
          <a:p>
            <a:pPr marL="0" indent="0">
              <a:lnSpc>
                <a:spcPct val="150000"/>
              </a:lnSpc>
              <a:spcAft>
                <a:spcPts val="0"/>
              </a:spcAft>
              <a:buNone/>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9030E386-645F-07A5-AA7A-7D21C6595E0C}"/>
              </a:ext>
            </a:extLst>
          </p:cNvPr>
          <p:cNvPicPr>
            <a:picLocks noChangeAspect="1"/>
          </p:cNvPicPr>
          <p:nvPr/>
        </p:nvPicPr>
        <p:blipFill>
          <a:blip r:embed="rId3"/>
          <a:stretch>
            <a:fillRect/>
          </a:stretch>
        </p:blipFill>
        <p:spPr>
          <a:xfrm>
            <a:off x="2164938" y="978671"/>
            <a:ext cx="7082971" cy="5879329"/>
          </a:xfrm>
          <a:prstGeom prst="rect">
            <a:avLst/>
          </a:prstGeom>
        </p:spPr>
      </p:pic>
    </p:spTree>
    <p:extLst>
      <p:ext uri="{BB962C8B-B14F-4D97-AF65-F5344CB8AC3E}">
        <p14:creationId xmlns:p14="http://schemas.microsoft.com/office/powerpoint/2010/main" val="4223614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Encapsulation</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0" y="563572"/>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Aft>
                <a:spcPts val="0"/>
              </a:spcAft>
              <a:buNone/>
              <a:defRPr/>
            </a:pPr>
            <a:r>
              <a:rPr lang="en-US" b="1" dirty="0"/>
              <a:t>-  What Is Encapsulation?</a:t>
            </a:r>
            <a:endParaRPr lang="en-US" dirty="0"/>
          </a:p>
          <a:p>
            <a:pPr lvl="1">
              <a:lnSpc>
                <a:spcPct val="150000"/>
              </a:lnSpc>
              <a:spcAft>
                <a:spcPts val="0"/>
              </a:spcAft>
              <a:buFontTx/>
              <a:buChar char="-"/>
              <a:defRPr/>
            </a:pPr>
            <a:r>
              <a:rPr lang="en-US" dirty="0"/>
              <a:t>Encapsulation is a process of binding data members (variables, properties) and member functions (methods) together. In object-oriented programming language we achieve encapsulation through Class.</a:t>
            </a:r>
          </a:p>
          <a:p>
            <a:pPr lvl="1">
              <a:lnSpc>
                <a:spcPct val="150000"/>
              </a:lnSpc>
              <a:spcAft>
                <a:spcPts val="0"/>
              </a:spcAft>
              <a:buFontTx/>
              <a:buChar char="-"/>
              <a:defRPr/>
            </a:pPr>
            <a:endParaRPr lang="en-US" dirty="0"/>
          </a:p>
          <a:p>
            <a:pPr lvl="1">
              <a:lnSpc>
                <a:spcPct val="150000"/>
              </a:lnSpc>
              <a:spcAft>
                <a:spcPts val="0"/>
              </a:spcAft>
              <a:buFontTx/>
              <a:buChar char="-"/>
              <a:defRPr/>
            </a:pPr>
            <a:r>
              <a:rPr lang="en-US" dirty="0"/>
              <a:t>Real-Life Example Of Encapsulation is the Capsule. Capsule binds all chemical contents required for curing a specific disease together just like the class which binds data members and member functions.</a:t>
            </a:r>
          </a:p>
          <a:p>
            <a:pPr>
              <a:lnSpc>
                <a:spcPct val="150000"/>
              </a:lnSpc>
              <a:spcAft>
                <a:spcPts val="0"/>
              </a:spcAft>
              <a:buFontTx/>
              <a:buChar char="-"/>
              <a:defRPr/>
            </a:pPr>
            <a:endParaRPr lang="en-US" dirty="0"/>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4" name="Picture 3" descr="A diagram of a pill&#10;&#10;Description automatically generated">
            <a:extLst>
              <a:ext uri="{FF2B5EF4-FFF2-40B4-BE49-F238E27FC236}">
                <a16:creationId xmlns:a16="http://schemas.microsoft.com/office/drawing/2014/main" id="{1C81D9E3-E52E-05AD-0B00-F51850679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039" y="3122603"/>
            <a:ext cx="5734050" cy="3171825"/>
          </a:xfrm>
          <a:prstGeom prst="rect">
            <a:avLst/>
          </a:prstGeom>
        </p:spPr>
      </p:pic>
    </p:spTree>
    <p:extLst>
      <p:ext uri="{BB962C8B-B14F-4D97-AF65-F5344CB8AC3E}">
        <p14:creationId xmlns:p14="http://schemas.microsoft.com/office/powerpoint/2010/main" val="897431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Encapsulation</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0" y="563572"/>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dirty="0"/>
              <a:t>In C#, encapsulation is achieved by using access modifiers to specify the visibility and accessibility of class members. The access modifiers available in C# are: </a:t>
            </a:r>
            <a:r>
              <a:rPr lang="en-US" b="1" i="1" dirty="0"/>
              <a:t>Public, Private, Protected, Internal and Protected Internal</a:t>
            </a:r>
          </a:p>
          <a:p>
            <a:pPr>
              <a:lnSpc>
                <a:spcPct val="150000"/>
              </a:lnSpc>
              <a:spcAft>
                <a:spcPts val="0"/>
              </a:spcAft>
              <a:buFontTx/>
              <a:buChar char="-"/>
              <a:defRPr/>
            </a:pPr>
            <a:endParaRPr lang="en-US" b="1" i="1" dirty="0"/>
          </a:p>
          <a:p>
            <a:pPr>
              <a:lnSpc>
                <a:spcPct val="150000"/>
              </a:lnSpc>
              <a:spcAft>
                <a:spcPts val="0"/>
              </a:spcAft>
              <a:buFontTx/>
              <a:buChar char="-"/>
              <a:defRPr/>
            </a:pPr>
            <a:r>
              <a:rPr lang="en-US" b="1" dirty="0"/>
              <a:t>Public: </a:t>
            </a:r>
            <a:r>
              <a:rPr lang="en-US" dirty="0"/>
              <a:t>Members declared as public can be accessed from anywhere, both within the class and from other classes.</a:t>
            </a:r>
          </a:p>
          <a:p>
            <a:pPr>
              <a:lnSpc>
                <a:spcPct val="150000"/>
              </a:lnSpc>
              <a:spcAft>
                <a:spcPts val="0"/>
              </a:spcAft>
              <a:buFontTx/>
              <a:buChar char="-"/>
              <a:defRPr/>
            </a:pPr>
            <a:r>
              <a:rPr lang="en-US" b="1" dirty="0"/>
              <a:t>Private:</a:t>
            </a:r>
            <a:r>
              <a:rPr lang="en-US" dirty="0"/>
              <a:t> Members declared as private are only accessible within the same class. They cannot be accessed from any other class.</a:t>
            </a:r>
          </a:p>
          <a:p>
            <a:pPr>
              <a:lnSpc>
                <a:spcPct val="150000"/>
              </a:lnSpc>
              <a:spcAft>
                <a:spcPts val="0"/>
              </a:spcAft>
              <a:buFontTx/>
              <a:buChar char="-"/>
              <a:defRPr/>
            </a:pPr>
            <a:r>
              <a:rPr lang="en-US" b="1" dirty="0"/>
              <a:t>Protected:</a:t>
            </a:r>
            <a:r>
              <a:rPr lang="en-US" dirty="0"/>
              <a:t> Members declared as protected are accessible within the same class and its subclasses (derived classes). They are not accessible from outside the class hierarchy.</a:t>
            </a:r>
          </a:p>
          <a:p>
            <a:pPr>
              <a:lnSpc>
                <a:spcPct val="150000"/>
              </a:lnSpc>
              <a:spcAft>
                <a:spcPts val="0"/>
              </a:spcAft>
              <a:buFontTx/>
              <a:buChar char="-"/>
              <a:defRPr/>
            </a:pPr>
            <a:r>
              <a:rPr lang="en-US" b="1" dirty="0"/>
              <a:t>Internal: </a:t>
            </a:r>
            <a:r>
              <a:rPr lang="en-US" dirty="0"/>
              <a:t>Members declared as internal are accessible within the same assembly (a compiled unit of code). They are not accessible from outside the assembly.</a:t>
            </a:r>
          </a:p>
          <a:p>
            <a:pPr>
              <a:lnSpc>
                <a:spcPct val="150000"/>
              </a:lnSpc>
              <a:spcAft>
                <a:spcPts val="0"/>
              </a:spcAft>
              <a:buFontTx/>
              <a:buChar char="-"/>
              <a:defRPr/>
            </a:pPr>
            <a:r>
              <a:rPr lang="en-US" b="1" dirty="0"/>
              <a:t>Protected Internal: </a:t>
            </a:r>
            <a:r>
              <a:rPr lang="en-US" dirty="0"/>
              <a:t>Members declared as protected internal are accessible within the same assembly and its subclasses. They can also be accessed from outside the assembly by classes that inherit from the declaring class.</a:t>
            </a: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025508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Encapsulation</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0" y="563572"/>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Aft>
                <a:spcPts val="0"/>
              </a:spcAft>
              <a:buNone/>
              <a:defRPr/>
            </a:pPr>
            <a:r>
              <a:rPr lang="en-US" b="1" dirty="0"/>
              <a:t>-  Benefits/Advantages Of Using Encapsulation </a:t>
            </a:r>
          </a:p>
          <a:p>
            <a:pPr lvl="1">
              <a:lnSpc>
                <a:spcPct val="150000"/>
              </a:lnSpc>
              <a:spcAft>
                <a:spcPts val="0"/>
              </a:spcAft>
              <a:buFontTx/>
              <a:buChar char="-"/>
              <a:defRPr/>
            </a:pPr>
            <a:r>
              <a:rPr lang="en-US" dirty="0"/>
              <a:t>Encapsulation As Information Hiding Mechanism</a:t>
            </a:r>
          </a:p>
          <a:p>
            <a:pPr lvl="1">
              <a:lnSpc>
                <a:spcPct val="150000"/>
              </a:lnSpc>
              <a:spcAft>
                <a:spcPts val="0"/>
              </a:spcAft>
              <a:buFontTx/>
              <a:buChar char="-"/>
              <a:defRPr/>
            </a:pPr>
            <a:endParaRPr lang="en-US" dirty="0"/>
          </a:p>
          <a:p>
            <a:pPr lvl="1">
              <a:lnSpc>
                <a:spcPct val="150000"/>
              </a:lnSpc>
              <a:spcAft>
                <a:spcPts val="0"/>
              </a:spcAft>
              <a:buFontTx/>
              <a:buChar char="-"/>
              <a:defRPr/>
            </a:pPr>
            <a:r>
              <a:rPr lang="en-US" dirty="0"/>
              <a:t>The contents (or data members) of the object are generally hidden from the outside world (By simply making the data members private) which is nothing but information hiding.</a:t>
            </a:r>
          </a:p>
          <a:p>
            <a:pPr lvl="1">
              <a:lnSpc>
                <a:spcPct val="150000"/>
              </a:lnSpc>
              <a:spcAft>
                <a:spcPts val="0"/>
              </a:spcAft>
              <a:buFontTx/>
              <a:buChar char="-"/>
              <a:defRPr/>
            </a:pPr>
            <a:endParaRPr lang="en-US" dirty="0"/>
          </a:p>
          <a:p>
            <a:pPr lvl="1">
              <a:lnSpc>
                <a:spcPct val="150000"/>
              </a:lnSpc>
              <a:spcAft>
                <a:spcPts val="0"/>
              </a:spcAft>
              <a:buFontTx/>
              <a:buChar char="-"/>
              <a:defRPr/>
            </a:pPr>
            <a:r>
              <a:rPr lang="en-US" dirty="0"/>
              <a:t>Typically, only the object's own methods can directly inspect or manipulate its fields. So the outside world only knows what a class does (Through the member functions) but doesn't know what are its data members and how that class does a specific task.</a:t>
            </a:r>
          </a:p>
          <a:p>
            <a:pPr lvl="1">
              <a:lnSpc>
                <a:spcPct val="150000"/>
              </a:lnSpc>
              <a:spcAft>
                <a:spcPts val="0"/>
              </a:spcAft>
              <a:buFontTx/>
              <a:buChar char="-"/>
              <a:defRPr/>
            </a:pPr>
            <a:endParaRPr lang="en-US" dirty="0"/>
          </a:p>
          <a:p>
            <a:pPr lvl="1">
              <a:lnSpc>
                <a:spcPct val="150000"/>
              </a:lnSpc>
              <a:spcAft>
                <a:spcPts val="0"/>
              </a:spcAft>
              <a:buFontTx/>
              <a:buChar char="-"/>
              <a:defRPr/>
            </a:pPr>
            <a:r>
              <a:rPr lang="en-US" dirty="0"/>
              <a:t>Hiding the internals of the object or allowing access to it through only a member function protects object integrity by preventing users from setting the internal data or the component in such a way that may lead to an invalid or inconsistent state of the object.</a:t>
            </a: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961679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Encapsulation</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0" y="563572"/>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Aft>
                <a:spcPts val="0"/>
              </a:spcAft>
              <a:buNone/>
              <a:defRPr/>
            </a:pPr>
            <a:r>
              <a:rPr lang="en-US" b="1" dirty="0"/>
              <a:t>-  What Is Encapsulation?</a:t>
            </a:r>
            <a:endParaRPr lang="en-US" dirty="0"/>
          </a:p>
          <a:p>
            <a:pPr>
              <a:lnSpc>
                <a:spcPct val="150000"/>
              </a:lnSpc>
              <a:spcAft>
                <a:spcPts val="0"/>
              </a:spcAft>
              <a:buFontTx/>
              <a:buChar char="-"/>
              <a:defRPr/>
            </a:pPr>
            <a:endParaRPr lang="en-US" dirty="0"/>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5" name="Picture 4">
            <a:extLst>
              <a:ext uri="{FF2B5EF4-FFF2-40B4-BE49-F238E27FC236}">
                <a16:creationId xmlns:a16="http://schemas.microsoft.com/office/drawing/2014/main" id="{0ACC3C7B-F451-4641-7724-37600F7B8FD0}"/>
              </a:ext>
            </a:extLst>
          </p:cNvPr>
          <p:cNvPicPr>
            <a:picLocks noChangeAspect="1"/>
          </p:cNvPicPr>
          <p:nvPr/>
        </p:nvPicPr>
        <p:blipFill>
          <a:blip r:embed="rId3"/>
          <a:stretch>
            <a:fillRect/>
          </a:stretch>
        </p:blipFill>
        <p:spPr>
          <a:xfrm>
            <a:off x="1275052" y="1122803"/>
            <a:ext cx="8991168" cy="5176460"/>
          </a:xfrm>
          <a:prstGeom prst="rect">
            <a:avLst/>
          </a:prstGeom>
        </p:spPr>
      </p:pic>
    </p:spTree>
    <p:extLst>
      <p:ext uri="{BB962C8B-B14F-4D97-AF65-F5344CB8AC3E}">
        <p14:creationId xmlns:p14="http://schemas.microsoft.com/office/powerpoint/2010/main" val="37522921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Abstraction</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0" y="563572"/>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What Is Abstraction?</a:t>
            </a:r>
          </a:p>
          <a:p>
            <a:pPr lvl="1">
              <a:lnSpc>
                <a:spcPct val="150000"/>
              </a:lnSpc>
              <a:spcAft>
                <a:spcPts val="0"/>
              </a:spcAft>
              <a:buFontTx/>
              <a:buChar char="-"/>
              <a:defRPr/>
            </a:pPr>
            <a:r>
              <a:rPr lang="en-US" dirty="0"/>
              <a:t>Abstraction is "To represent the essential feature without representing the background details.“</a:t>
            </a:r>
          </a:p>
          <a:p>
            <a:pPr lvl="1">
              <a:lnSpc>
                <a:spcPct val="150000"/>
              </a:lnSpc>
              <a:spcAft>
                <a:spcPts val="0"/>
              </a:spcAft>
              <a:buFontTx/>
              <a:buChar char="-"/>
              <a:defRPr/>
            </a:pPr>
            <a:r>
              <a:rPr lang="en-US" dirty="0"/>
              <a:t>Abstraction lets you focus on what the object does instead of how it does it.</a:t>
            </a:r>
          </a:p>
          <a:p>
            <a:pPr lvl="1">
              <a:lnSpc>
                <a:spcPct val="150000"/>
              </a:lnSpc>
              <a:spcAft>
                <a:spcPts val="0"/>
              </a:spcAft>
              <a:buFontTx/>
              <a:buChar char="-"/>
              <a:defRPr/>
            </a:pPr>
            <a:r>
              <a:rPr lang="en-US" dirty="0"/>
              <a:t>Abstraction provides a generalized view of your classes or objects by providing relevant information.</a:t>
            </a:r>
          </a:p>
          <a:p>
            <a:pPr lvl="1">
              <a:lnSpc>
                <a:spcPct val="150000"/>
              </a:lnSpc>
              <a:spcAft>
                <a:spcPts val="0"/>
              </a:spcAft>
              <a:buFontTx/>
              <a:buChar char="-"/>
              <a:defRPr/>
            </a:pPr>
            <a:r>
              <a:rPr lang="en-US" dirty="0"/>
              <a:t>Abstraction is the process of hiding the working style of an object and showing the information about an object understandably.</a:t>
            </a:r>
          </a:p>
          <a:p>
            <a:pPr marL="0" indent="0">
              <a:lnSpc>
                <a:spcPct val="150000"/>
              </a:lnSpc>
              <a:spcAft>
                <a:spcPts val="0"/>
              </a:spcAft>
              <a:buNone/>
              <a:defRPr/>
            </a:pPr>
            <a:endParaRPr lang="en-US" dirty="0"/>
          </a:p>
          <a:p>
            <a:pPr>
              <a:lnSpc>
                <a:spcPct val="150000"/>
              </a:lnSpc>
              <a:spcAft>
                <a:spcPts val="0"/>
              </a:spcAft>
              <a:buFontTx/>
              <a:buChar char="-"/>
              <a:defRPr/>
            </a:pPr>
            <a:endParaRPr lang="en-US" dirty="0"/>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4" name="Picture 3" descr="A cartoon of a car with a person thinking about a car&#10;&#10;Description automatically generated">
            <a:extLst>
              <a:ext uri="{FF2B5EF4-FFF2-40B4-BE49-F238E27FC236}">
                <a16:creationId xmlns:a16="http://schemas.microsoft.com/office/drawing/2014/main" id="{EF47FA21-E303-2336-5E22-07C7E7F7A9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3181" y="2732809"/>
            <a:ext cx="6345638" cy="4125191"/>
          </a:xfrm>
          <a:prstGeom prst="rect">
            <a:avLst/>
          </a:prstGeom>
        </p:spPr>
      </p:pic>
    </p:spTree>
    <p:extLst>
      <p:ext uri="{BB962C8B-B14F-4D97-AF65-F5344CB8AC3E}">
        <p14:creationId xmlns:p14="http://schemas.microsoft.com/office/powerpoint/2010/main" val="32413055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Abstraction</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0" y="563572"/>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What Is Abstraction?</a:t>
            </a:r>
            <a:endParaRPr lang="en-US" dirty="0"/>
          </a:p>
          <a:p>
            <a:pPr lvl="1">
              <a:lnSpc>
                <a:spcPct val="150000"/>
              </a:lnSpc>
              <a:spcAft>
                <a:spcPts val="0"/>
              </a:spcAft>
              <a:buFontTx/>
              <a:buChar char="-"/>
              <a:defRPr/>
            </a:pPr>
            <a:r>
              <a:rPr lang="en-US" dirty="0"/>
              <a:t>Abstraction involves simplifying complex systems by breaking them down into smaller, manageable parts.</a:t>
            </a:r>
          </a:p>
          <a:p>
            <a:pPr lvl="1">
              <a:lnSpc>
                <a:spcPct val="150000"/>
              </a:lnSpc>
              <a:spcAft>
                <a:spcPts val="0"/>
              </a:spcAft>
              <a:buFontTx/>
              <a:buChar char="-"/>
              <a:defRPr/>
            </a:pPr>
            <a:r>
              <a:rPr lang="en-US" b="1" i="1" dirty="0">
                <a:highlight>
                  <a:srgbClr val="FFFF00"/>
                </a:highlight>
              </a:rPr>
              <a:t>Abstract classes </a:t>
            </a:r>
            <a:r>
              <a:rPr lang="en-US" b="1" i="1" dirty="0"/>
              <a:t>and </a:t>
            </a:r>
            <a:r>
              <a:rPr lang="en-US" b="1" i="1" dirty="0">
                <a:highlight>
                  <a:srgbClr val="FFFF00"/>
                </a:highlight>
              </a:rPr>
              <a:t>interfaces</a:t>
            </a:r>
            <a:r>
              <a:rPr lang="en-US" dirty="0">
                <a:highlight>
                  <a:srgbClr val="FFFF00"/>
                </a:highlight>
              </a:rPr>
              <a:t> </a:t>
            </a:r>
            <a:r>
              <a:rPr lang="en-US" dirty="0"/>
              <a:t>provide a way to define common behavior without specifying implementation details. </a:t>
            </a:r>
          </a:p>
          <a:p>
            <a:pPr lvl="1">
              <a:lnSpc>
                <a:spcPct val="150000"/>
              </a:lnSpc>
              <a:spcAft>
                <a:spcPts val="0"/>
              </a:spcAft>
              <a:buFontTx/>
              <a:buChar char="-"/>
              <a:defRPr/>
            </a:pPr>
            <a:r>
              <a:rPr lang="en-US" dirty="0"/>
              <a:t>An </a:t>
            </a:r>
            <a:r>
              <a:rPr lang="en-US" b="1" dirty="0"/>
              <a:t>abstract class</a:t>
            </a:r>
            <a:r>
              <a:rPr lang="en-US" dirty="0"/>
              <a:t> in C# is a class that cannot be instantiated and can only be used as a superclass for other classes. It may contain both abstract and non-abstract methods.</a:t>
            </a:r>
          </a:p>
          <a:p>
            <a:pPr>
              <a:lnSpc>
                <a:spcPct val="150000"/>
              </a:lnSpc>
              <a:spcAft>
                <a:spcPts val="0"/>
              </a:spcAft>
              <a:buFontTx/>
              <a:buChar char="-"/>
              <a:defRPr/>
            </a:pPr>
            <a:endParaRPr lang="en-US" dirty="0"/>
          </a:p>
          <a:p>
            <a:pPr>
              <a:lnSpc>
                <a:spcPct val="150000"/>
              </a:lnSpc>
              <a:spcAft>
                <a:spcPts val="0"/>
              </a:spcAft>
              <a:buFontTx/>
              <a:buChar char="-"/>
              <a:defRPr/>
            </a:pPr>
            <a:endParaRPr lang="en-US" dirty="0"/>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AFFEAA67-A7F2-583D-2010-F00510F92E32}"/>
              </a:ext>
            </a:extLst>
          </p:cNvPr>
          <p:cNvPicPr>
            <a:picLocks noChangeAspect="1"/>
          </p:cNvPicPr>
          <p:nvPr/>
        </p:nvPicPr>
        <p:blipFill>
          <a:blip r:embed="rId3"/>
          <a:stretch>
            <a:fillRect/>
          </a:stretch>
        </p:blipFill>
        <p:spPr>
          <a:xfrm>
            <a:off x="870112" y="3035189"/>
            <a:ext cx="4127370" cy="3877699"/>
          </a:xfrm>
          <a:prstGeom prst="rect">
            <a:avLst/>
          </a:prstGeom>
        </p:spPr>
      </p:pic>
      <p:pic>
        <p:nvPicPr>
          <p:cNvPr id="5" name="Picture 4" descr="A screen shot of a computer code&#10;&#10;Description automatically generated">
            <a:extLst>
              <a:ext uri="{FF2B5EF4-FFF2-40B4-BE49-F238E27FC236}">
                <a16:creationId xmlns:a16="http://schemas.microsoft.com/office/drawing/2014/main" id="{4F2785B1-C1C1-3479-B0D3-AC4439C0E5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2529" y="3035189"/>
            <a:ext cx="3161480" cy="3822811"/>
          </a:xfrm>
          <a:prstGeom prst="rect">
            <a:avLst/>
          </a:prstGeom>
        </p:spPr>
      </p:pic>
    </p:spTree>
    <p:extLst>
      <p:ext uri="{BB962C8B-B14F-4D97-AF65-F5344CB8AC3E}">
        <p14:creationId xmlns:p14="http://schemas.microsoft.com/office/powerpoint/2010/main" val="3805413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Classes and Objects</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31030" y="492713"/>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Here are the key features of OOP:</a:t>
            </a:r>
            <a:endParaRPr lang="en-US" dirty="0"/>
          </a:p>
          <a:p>
            <a:pPr lvl="1">
              <a:lnSpc>
                <a:spcPct val="150000"/>
              </a:lnSpc>
              <a:spcAft>
                <a:spcPts val="0"/>
              </a:spcAft>
              <a:buFontTx/>
              <a:buChar char="-"/>
              <a:defRPr/>
            </a:pPr>
            <a:r>
              <a:rPr lang="en-US" dirty="0"/>
              <a:t>Object Oriented Programming (OOP) is a programming model where programs are organized around objects and data rather than action and logic.</a:t>
            </a:r>
          </a:p>
          <a:p>
            <a:pPr lvl="1">
              <a:lnSpc>
                <a:spcPct val="150000"/>
              </a:lnSpc>
              <a:spcAft>
                <a:spcPts val="0"/>
              </a:spcAft>
              <a:buFontTx/>
              <a:buChar char="-"/>
              <a:defRPr/>
            </a:pPr>
            <a:endParaRPr lang="en-US" dirty="0"/>
          </a:p>
          <a:p>
            <a:pPr lvl="1">
              <a:lnSpc>
                <a:spcPct val="150000"/>
              </a:lnSpc>
              <a:spcAft>
                <a:spcPts val="0"/>
              </a:spcAft>
              <a:buFontTx/>
              <a:buChar char="-"/>
              <a:defRPr/>
            </a:pPr>
            <a:r>
              <a:rPr lang="en-US" dirty="0"/>
              <a:t>OOP allows decomposing a problem into many entities called objects and then building data and functions around these objects. </a:t>
            </a:r>
          </a:p>
          <a:p>
            <a:pPr lvl="1">
              <a:lnSpc>
                <a:spcPct val="150000"/>
              </a:lnSpc>
              <a:spcAft>
                <a:spcPts val="0"/>
              </a:spcAft>
              <a:buFontTx/>
              <a:buChar char="-"/>
              <a:defRPr/>
            </a:pPr>
            <a:endParaRPr lang="en-US" dirty="0"/>
          </a:p>
          <a:p>
            <a:pPr lvl="1">
              <a:lnSpc>
                <a:spcPct val="150000"/>
              </a:lnSpc>
              <a:spcAft>
                <a:spcPts val="0"/>
              </a:spcAft>
              <a:buFontTx/>
              <a:buChar char="-"/>
              <a:defRPr/>
            </a:pPr>
            <a:r>
              <a:rPr lang="en-US" dirty="0"/>
              <a:t>A class is the core of any modern object-oriented programming language such as C#.</a:t>
            </a:r>
          </a:p>
          <a:p>
            <a:pPr lvl="1">
              <a:lnSpc>
                <a:spcPct val="150000"/>
              </a:lnSpc>
              <a:spcAft>
                <a:spcPts val="0"/>
              </a:spcAft>
              <a:buFontTx/>
              <a:buChar char="-"/>
              <a:defRPr/>
            </a:pPr>
            <a:endParaRPr lang="en-US" dirty="0"/>
          </a:p>
          <a:p>
            <a:pPr lvl="1">
              <a:lnSpc>
                <a:spcPct val="150000"/>
              </a:lnSpc>
              <a:spcAft>
                <a:spcPts val="0"/>
              </a:spcAft>
              <a:buFontTx/>
              <a:buChar char="-"/>
              <a:defRPr/>
            </a:pPr>
            <a:r>
              <a:rPr lang="en-US" dirty="0"/>
              <a:t>In OOP languages, creating a class for representing data is mandatory.</a:t>
            </a:r>
          </a:p>
          <a:p>
            <a:pPr lvl="2">
              <a:lnSpc>
                <a:spcPct val="150000"/>
              </a:lnSpc>
              <a:spcAft>
                <a:spcPts val="0"/>
              </a:spcAft>
              <a:buFontTx/>
              <a:buChar char="-"/>
              <a:defRPr/>
            </a:pPr>
            <a:r>
              <a:rPr lang="en-US" dirty="0"/>
              <a:t>A class is a blueprint of an object that contains variables for storing data and functions to perform operations on the data.</a:t>
            </a:r>
          </a:p>
          <a:p>
            <a:pPr lvl="1">
              <a:lnSpc>
                <a:spcPct val="150000"/>
              </a:lnSpc>
              <a:spcAft>
                <a:spcPts val="0"/>
              </a:spcAft>
              <a:buFontTx/>
              <a:buChar char="-"/>
              <a:defRPr/>
            </a:pPr>
            <a:endParaRPr lang="en-US" dirty="0"/>
          </a:p>
          <a:p>
            <a:pPr lvl="1">
              <a:lnSpc>
                <a:spcPct val="150000"/>
              </a:lnSpc>
              <a:spcAft>
                <a:spcPts val="0"/>
              </a:spcAft>
              <a:buFontTx/>
              <a:buChar char="-"/>
              <a:defRPr/>
            </a:pPr>
            <a:r>
              <a:rPr lang="en-US" dirty="0"/>
              <a:t>A class will not occupy any memory space; hence, it is only a logical representation of data.</a:t>
            </a: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5332829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Abstraction</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0" y="563572"/>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What Is Abstraction?</a:t>
            </a:r>
          </a:p>
          <a:p>
            <a:pPr>
              <a:lnSpc>
                <a:spcPct val="150000"/>
              </a:lnSpc>
              <a:spcAft>
                <a:spcPts val="0"/>
              </a:spcAft>
              <a:buFontTx/>
              <a:buChar char="-"/>
              <a:defRPr/>
            </a:pPr>
            <a:endParaRPr lang="en-US" dirty="0"/>
          </a:p>
          <a:p>
            <a:pPr>
              <a:lnSpc>
                <a:spcPct val="150000"/>
              </a:lnSpc>
              <a:spcAft>
                <a:spcPts val="0"/>
              </a:spcAft>
              <a:buFontTx/>
              <a:buChar char="-"/>
              <a:defRPr/>
            </a:pPr>
            <a:endParaRPr lang="en-US" dirty="0"/>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6" name="Picture 5">
            <a:extLst>
              <a:ext uri="{FF2B5EF4-FFF2-40B4-BE49-F238E27FC236}">
                <a16:creationId xmlns:a16="http://schemas.microsoft.com/office/drawing/2014/main" id="{A3A943D2-28F5-C4A5-4F6B-010AD20B9EE0}"/>
              </a:ext>
            </a:extLst>
          </p:cNvPr>
          <p:cNvPicPr>
            <a:picLocks noChangeAspect="1"/>
          </p:cNvPicPr>
          <p:nvPr/>
        </p:nvPicPr>
        <p:blipFill>
          <a:blip r:embed="rId3"/>
          <a:stretch>
            <a:fillRect/>
          </a:stretch>
        </p:blipFill>
        <p:spPr>
          <a:xfrm>
            <a:off x="3559752" y="629833"/>
            <a:ext cx="4748645" cy="6228167"/>
          </a:xfrm>
          <a:prstGeom prst="rect">
            <a:avLst/>
          </a:prstGeom>
        </p:spPr>
      </p:pic>
    </p:spTree>
    <p:extLst>
      <p:ext uri="{BB962C8B-B14F-4D97-AF65-F5344CB8AC3E}">
        <p14:creationId xmlns:p14="http://schemas.microsoft.com/office/powerpoint/2010/main" val="31814791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Abstraction</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0" y="563572"/>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Real-world Example of Abstraction</a:t>
            </a:r>
          </a:p>
          <a:p>
            <a:pPr lvl="1">
              <a:lnSpc>
                <a:spcPct val="150000"/>
              </a:lnSpc>
              <a:spcAft>
                <a:spcPts val="0"/>
              </a:spcAft>
              <a:buFontTx/>
              <a:buChar char="-"/>
              <a:defRPr/>
            </a:pPr>
            <a:r>
              <a:rPr lang="en-US" dirty="0"/>
              <a:t>Suppose you have an object Mobile Phone.</a:t>
            </a:r>
          </a:p>
          <a:p>
            <a:pPr lvl="1">
              <a:lnSpc>
                <a:spcPct val="150000"/>
              </a:lnSpc>
              <a:spcAft>
                <a:spcPts val="0"/>
              </a:spcAft>
              <a:buFontTx/>
              <a:buChar char="-"/>
              <a:defRPr/>
            </a:pPr>
            <a:endParaRPr lang="en-US" dirty="0"/>
          </a:p>
          <a:p>
            <a:pPr lvl="1">
              <a:lnSpc>
                <a:spcPct val="150000"/>
              </a:lnSpc>
              <a:spcAft>
                <a:spcPts val="0"/>
              </a:spcAft>
              <a:buFontTx/>
              <a:buChar char="-"/>
              <a:defRPr/>
            </a:pPr>
            <a:r>
              <a:rPr lang="en-US" dirty="0"/>
              <a:t>Suppose you have three mobile phones as in the following:</a:t>
            </a:r>
          </a:p>
          <a:p>
            <a:pPr lvl="2">
              <a:lnSpc>
                <a:spcPct val="150000"/>
              </a:lnSpc>
              <a:spcAft>
                <a:spcPts val="0"/>
              </a:spcAft>
              <a:buFontTx/>
              <a:buChar char="-"/>
              <a:defRPr/>
            </a:pPr>
            <a:r>
              <a:rPr lang="en-US" dirty="0"/>
              <a:t>Nokia 1400 (Features: Calling, SMS)</a:t>
            </a:r>
          </a:p>
          <a:p>
            <a:pPr lvl="2">
              <a:lnSpc>
                <a:spcPct val="150000"/>
              </a:lnSpc>
              <a:spcAft>
                <a:spcPts val="0"/>
              </a:spcAft>
              <a:buFontTx/>
              <a:buChar char="-"/>
              <a:defRPr/>
            </a:pPr>
            <a:r>
              <a:rPr lang="en-US" dirty="0"/>
              <a:t>Nokia 2700 (Features: Calling, SMS, FM Radio, MP3, Camera)</a:t>
            </a:r>
          </a:p>
          <a:p>
            <a:pPr lvl="2">
              <a:lnSpc>
                <a:spcPct val="150000"/>
              </a:lnSpc>
              <a:spcAft>
                <a:spcPts val="0"/>
              </a:spcAft>
              <a:buFontTx/>
              <a:buChar char="-"/>
              <a:defRPr/>
            </a:pPr>
            <a:r>
              <a:rPr lang="en-US" dirty="0"/>
              <a:t>BlackBerry (Features: Calling, SMS, FM Radio, MP3, Camera, Video Recording, Reading E-mails)</a:t>
            </a:r>
          </a:p>
          <a:p>
            <a:pPr lvl="1">
              <a:lnSpc>
                <a:spcPct val="150000"/>
              </a:lnSpc>
              <a:spcAft>
                <a:spcPts val="0"/>
              </a:spcAft>
              <a:buFontTx/>
              <a:buChar char="-"/>
              <a:defRPr/>
            </a:pPr>
            <a:endParaRPr lang="en-US" dirty="0"/>
          </a:p>
          <a:p>
            <a:pPr lvl="1">
              <a:lnSpc>
                <a:spcPct val="150000"/>
              </a:lnSpc>
              <a:spcAft>
                <a:spcPts val="0"/>
              </a:spcAft>
              <a:buFontTx/>
              <a:buChar char="-"/>
              <a:defRPr/>
            </a:pPr>
            <a:r>
              <a:rPr lang="en-US" dirty="0"/>
              <a:t>Abstract information (necessary and common information) for the "Mobile Phone" object is that it calls any number and can send an SMS.</a:t>
            </a:r>
          </a:p>
          <a:p>
            <a:pPr>
              <a:lnSpc>
                <a:spcPct val="150000"/>
              </a:lnSpc>
              <a:spcAft>
                <a:spcPts val="0"/>
              </a:spcAft>
              <a:buFontTx/>
              <a:buChar char="-"/>
              <a:defRPr/>
            </a:pPr>
            <a:endParaRPr lang="en-US" dirty="0"/>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78391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Abstraction</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0" y="563572"/>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Real-world Example of Abstraction</a:t>
            </a:r>
          </a:p>
          <a:p>
            <a:pPr>
              <a:lnSpc>
                <a:spcPct val="150000"/>
              </a:lnSpc>
              <a:spcAft>
                <a:spcPts val="0"/>
              </a:spcAft>
              <a:buFontTx/>
              <a:buChar char="-"/>
              <a:defRPr/>
            </a:pPr>
            <a:endParaRPr lang="en-US" dirty="0"/>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4" name="Picture 3">
            <a:extLst>
              <a:ext uri="{FF2B5EF4-FFF2-40B4-BE49-F238E27FC236}">
                <a16:creationId xmlns:a16="http://schemas.microsoft.com/office/drawing/2014/main" id="{A1C9981A-6268-AA4D-9883-9758BB2341BA}"/>
              </a:ext>
            </a:extLst>
          </p:cNvPr>
          <p:cNvPicPr>
            <a:picLocks noChangeAspect="1"/>
          </p:cNvPicPr>
          <p:nvPr/>
        </p:nvPicPr>
        <p:blipFill>
          <a:blip r:embed="rId3"/>
          <a:stretch>
            <a:fillRect/>
          </a:stretch>
        </p:blipFill>
        <p:spPr>
          <a:xfrm>
            <a:off x="2540577" y="990600"/>
            <a:ext cx="6422604" cy="5303828"/>
          </a:xfrm>
          <a:prstGeom prst="rect">
            <a:avLst/>
          </a:prstGeom>
        </p:spPr>
      </p:pic>
    </p:spTree>
    <p:extLst>
      <p:ext uri="{BB962C8B-B14F-4D97-AF65-F5344CB8AC3E}">
        <p14:creationId xmlns:p14="http://schemas.microsoft.com/office/powerpoint/2010/main" val="1118439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Abstraction</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0" y="563572"/>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Real-world Example of Abstraction – Multiple Interfaces</a:t>
            </a:r>
          </a:p>
          <a:p>
            <a:pPr>
              <a:lnSpc>
                <a:spcPct val="150000"/>
              </a:lnSpc>
              <a:spcAft>
                <a:spcPts val="0"/>
              </a:spcAft>
              <a:buFontTx/>
              <a:buChar char="-"/>
              <a:defRPr/>
            </a:pPr>
            <a:endParaRPr lang="en-US" dirty="0"/>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7" name="Picture 6">
            <a:extLst>
              <a:ext uri="{FF2B5EF4-FFF2-40B4-BE49-F238E27FC236}">
                <a16:creationId xmlns:a16="http://schemas.microsoft.com/office/drawing/2014/main" id="{38EDF2FE-8A6D-686C-8D11-618F215F2265}"/>
              </a:ext>
            </a:extLst>
          </p:cNvPr>
          <p:cNvPicPr>
            <a:picLocks noChangeAspect="1"/>
          </p:cNvPicPr>
          <p:nvPr/>
        </p:nvPicPr>
        <p:blipFill>
          <a:blip r:embed="rId3"/>
          <a:stretch>
            <a:fillRect/>
          </a:stretch>
        </p:blipFill>
        <p:spPr>
          <a:xfrm>
            <a:off x="2313290" y="1081145"/>
            <a:ext cx="7090482" cy="5776855"/>
          </a:xfrm>
          <a:prstGeom prst="rect">
            <a:avLst/>
          </a:prstGeom>
        </p:spPr>
      </p:pic>
    </p:spTree>
    <p:extLst>
      <p:ext uri="{BB962C8B-B14F-4D97-AF65-F5344CB8AC3E}">
        <p14:creationId xmlns:p14="http://schemas.microsoft.com/office/powerpoint/2010/main" val="16719999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Polymorphism</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31030" y="577072"/>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What Is Polymorphism?</a:t>
            </a:r>
          </a:p>
          <a:p>
            <a:pPr lvl="1">
              <a:lnSpc>
                <a:spcPct val="150000"/>
              </a:lnSpc>
              <a:spcAft>
                <a:spcPts val="0"/>
              </a:spcAft>
              <a:buFontTx/>
              <a:buChar char="-"/>
              <a:defRPr/>
            </a:pPr>
            <a:r>
              <a:rPr lang="en-US" dirty="0"/>
              <a:t>Poly means many and Morph means forms (</a:t>
            </a:r>
            <a:r>
              <a:rPr lang="en-US" b="1" dirty="0">
                <a:highlight>
                  <a:srgbClr val="FFFF00"/>
                </a:highlight>
              </a:rPr>
              <a:t>do not use this answer in an interview!</a:t>
            </a:r>
            <a:r>
              <a:rPr lang="en-US" dirty="0"/>
              <a:t>)</a:t>
            </a:r>
          </a:p>
          <a:p>
            <a:pPr lvl="1">
              <a:lnSpc>
                <a:spcPct val="150000"/>
              </a:lnSpc>
              <a:spcAft>
                <a:spcPts val="0"/>
              </a:spcAft>
              <a:buFontTx/>
              <a:buChar char="-"/>
              <a:defRPr/>
            </a:pPr>
            <a:r>
              <a:rPr lang="en-US" dirty="0"/>
              <a:t>Polymorphism is the process in which an object or function takes different forms.</a:t>
            </a:r>
          </a:p>
          <a:p>
            <a:pPr lvl="2">
              <a:lnSpc>
                <a:spcPct val="150000"/>
              </a:lnSpc>
              <a:spcAft>
                <a:spcPts val="0"/>
              </a:spcAft>
              <a:buFontTx/>
              <a:buChar char="-"/>
              <a:defRPr/>
            </a:pPr>
            <a:r>
              <a:rPr lang="en-US" dirty="0"/>
              <a:t>One function behaves in different forms.</a:t>
            </a:r>
          </a:p>
          <a:p>
            <a:pPr>
              <a:lnSpc>
                <a:spcPct val="150000"/>
              </a:lnSpc>
              <a:spcAft>
                <a:spcPts val="0"/>
              </a:spcAft>
              <a:buFontTx/>
              <a:buChar char="-"/>
              <a:defRPr/>
            </a:pPr>
            <a:endParaRPr lang="en-US" dirty="0"/>
          </a:p>
          <a:p>
            <a:pPr>
              <a:lnSpc>
                <a:spcPct val="150000"/>
              </a:lnSpc>
              <a:spcAft>
                <a:spcPts val="0"/>
              </a:spcAft>
              <a:buFontTx/>
              <a:buChar char="-"/>
              <a:defRPr/>
            </a:pPr>
            <a:r>
              <a:rPr lang="en-US" dirty="0"/>
              <a:t>Real-Life Example Of Polymorphism</a:t>
            </a:r>
          </a:p>
          <a:p>
            <a:pPr lvl="1">
              <a:lnSpc>
                <a:spcPct val="150000"/>
              </a:lnSpc>
              <a:spcAft>
                <a:spcPts val="0"/>
              </a:spcAft>
              <a:buFontTx/>
              <a:buChar char="-"/>
              <a:defRPr/>
            </a:pPr>
            <a:r>
              <a:rPr lang="en-US" dirty="0"/>
              <a:t>A real-life example of Polymorphism is a mobile phone. </a:t>
            </a:r>
          </a:p>
          <a:p>
            <a:pPr lvl="1">
              <a:lnSpc>
                <a:spcPct val="150000"/>
              </a:lnSpc>
              <a:spcAft>
                <a:spcPts val="0"/>
              </a:spcAft>
              <a:buFontTx/>
              <a:buChar char="-"/>
              <a:defRPr/>
            </a:pPr>
            <a:r>
              <a:rPr lang="en-US" dirty="0"/>
              <a:t>It is a single object but it can be used for making calls, listening to music, sending mail, taking pictures, </a:t>
            </a:r>
            <a:r>
              <a:rPr lang="en-US" dirty="0" err="1"/>
              <a:t>etc</a:t>
            </a:r>
            <a:r>
              <a:rPr lang="en-US" dirty="0"/>
              <a:t> (different forms / functions).</a:t>
            </a:r>
          </a:p>
          <a:p>
            <a:pPr lvl="1">
              <a:lnSpc>
                <a:spcPct val="150000"/>
              </a:lnSpc>
              <a:spcAft>
                <a:spcPts val="0"/>
              </a:spcAft>
              <a:buFontTx/>
              <a:buChar char="-"/>
              <a:defRPr/>
            </a:pPr>
            <a:endParaRPr lang="en-US" dirty="0"/>
          </a:p>
          <a:p>
            <a:pPr>
              <a:lnSpc>
                <a:spcPct val="150000"/>
              </a:lnSpc>
              <a:spcAft>
                <a:spcPts val="0"/>
              </a:spcAft>
              <a:buFontTx/>
              <a:buChar char="-"/>
              <a:defRPr/>
            </a:pPr>
            <a:r>
              <a:rPr lang="en-US" dirty="0"/>
              <a:t>Implementation Of Polymorphism In Programming Language</a:t>
            </a:r>
          </a:p>
          <a:p>
            <a:pPr lvl="1">
              <a:lnSpc>
                <a:spcPct val="150000"/>
              </a:lnSpc>
              <a:spcAft>
                <a:spcPts val="0"/>
              </a:spcAft>
              <a:buFontTx/>
              <a:buChar char="-"/>
              <a:defRPr/>
            </a:pPr>
            <a:r>
              <a:rPr lang="en-US" dirty="0"/>
              <a:t>We can implement polymorphism using: </a:t>
            </a:r>
          </a:p>
          <a:p>
            <a:pPr marL="800100" lvl="1" indent="-342900">
              <a:lnSpc>
                <a:spcPct val="150000"/>
              </a:lnSpc>
              <a:spcAft>
                <a:spcPts val="0"/>
              </a:spcAft>
              <a:buAutoNum type="arabicParenR"/>
              <a:defRPr/>
            </a:pPr>
            <a:r>
              <a:rPr lang="en-US" b="1" dirty="0"/>
              <a:t>method overloading</a:t>
            </a:r>
          </a:p>
          <a:p>
            <a:pPr marL="800100" lvl="1" indent="-342900">
              <a:lnSpc>
                <a:spcPct val="150000"/>
              </a:lnSpc>
              <a:spcAft>
                <a:spcPts val="0"/>
              </a:spcAft>
              <a:buAutoNum type="arabicParenR"/>
              <a:defRPr/>
            </a:pPr>
            <a:r>
              <a:rPr lang="en-US" b="1" dirty="0"/>
              <a:t>method overriding</a:t>
            </a:r>
            <a:endParaRPr kumimoji="0" lang="en-GB" b="1"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751668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Polymorphism</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31030" y="648577"/>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Method Overloading</a:t>
            </a: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4" name="Picture 3">
            <a:extLst>
              <a:ext uri="{FF2B5EF4-FFF2-40B4-BE49-F238E27FC236}">
                <a16:creationId xmlns:a16="http://schemas.microsoft.com/office/drawing/2014/main" id="{3B48B120-FAB1-BBF0-7C79-5F328A15A0C6}"/>
              </a:ext>
            </a:extLst>
          </p:cNvPr>
          <p:cNvPicPr>
            <a:picLocks noChangeAspect="1"/>
          </p:cNvPicPr>
          <p:nvPr/>
        </p:nvPicPr>
        <p:blipFill>
          <a:blip r:embed="rId3"/>
          <a:stretch>
            <a:fillRect/>
          </a:stretch>
        </p:blipFill>
        <p:spPr>
          <a:xfrm>
            <a:off x="1560367" y="1233110"/>
            <a:ext cx="8092787" cy="5630825"/>
          </a:xfrm>
          <a:prstGeom prst="rect">
            <a:avLst/>
          </a:prstGeom>
        </p:spPr>
      </p:pic>
    </p:spTree>
    <p:extLst>
      <p:ext uri="{BB962C8B-B14F-4D97-AF65-F5344CB8AC3E}">
        <p14:creationId xmlns:p14="http://schemas.microsoft.com/office/powerpoint/2010/main" val="24995904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Polymorphism</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31030" y="648577"/>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Method Overloading</a:t>
            </a: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5" name="Picture 4" descr="A screenshot of a computer code&#10;&#10;Description automatically generated">
            <a:extLst>
              <a:ext uri="{FF2B5EF4-FFF2-40B4-BE49-F238E27FC236}">
                <a16:creationId xmlns:a16="http://schemas.microsoft.com/office/drawing/2014/main" id="{D9DACFB1-FA40-222B-F8C8-C0E5B75603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30" y="1688691"/>
            <a:ext cx="5633399" cy="4129193"/>
          </a:xfrm>
          <a:prstGeom prst="rect">
            <a:avLst/>
          </a:prstGeom>
        </p:spPr>
      </p:pic>
      <p:pic>
        <p:nvPicPr>
          <p:cNvPr id="7" name="Picture 6">
            <a:extLst>
              <a:ext uri="{FF2B5EF4-FFF2-40B4-BE49-F238E27FC236}">
                <a16:creationId xmlns:a16="http://schemas.microsoft.com/office/drawing/2014/main" id="{8B0363D0-6600-095E-CB15-E1BDDECA9150}"/>
              </a:ext>
            </a:extLst>
          </p:cNvPr>
          <p:cNvPicPr>
            <a:picLocks noChangeAspect="1"/>
          </p:cNvPicPr>
          <p:nvPr/>
        </p:nvPicPr>
        <p:blipFill>
          <a:blip r:embed="rId4"/>
          <a:stretch>
            <a:fillRect/>
          </a:stretch>
        </p:blipFill>
        <p:spPr>
          <a:xfrm>
            <a:off x="6429185" y="1314291"/>
            <a:ext cx="5731785" cy="4513984"/>
          </a:xfrm>
          <a:prstGeom prst="rect">
            <a:avLst/>
          </a:prstGeom>
        </p:spPr>
      </p:pic>
    </p:spTree>
    <p:extLst>
      <p:ext uri="{BB962C8B-B14F-4D97-AF65-F5344CB8AC3E}">
        <p14:creationId xmlns:p14="http://schemas.microsoft.com/office/powerpoint/2010/main" val="13934615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Polymorphism</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31030" y="648577"/>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Method Overloading: constructors can also be overloaded!</a:t>
            </a: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F013A1BE-3F37-D9FC-032A-0039C8B34E0B}"/>
              </a:ext>
            </a:extLst>
          </p:cNvPr>
          <p:cNvPicPr>
            <a:picLocks noChangeAspect="1"/>
          </p:cNvPicPr>
          <p:nvPr/>
        </p:nvPicPr>
        <p:blipFill>
          <a:blip r:embed="rId3"/>
          <a:stretch>
            <a:fillRect/>
          </a:stretch>
        </p:blipFill>
        <p:spPr>
          <a:xfrm>
            <a:off x="2833446" y="1283574"/>
            <a:ext cx="5229899" cy="5574425"/>
          </a:xfrm>
          <a:prstGeom prst="rect">
            <a:avLst/>
          </a:prstGeom>
        </p:spPr>
      </p:pic>
    </p:spTree>
    <p:extLst>
      <p:ext uri="{BB962C8B-B14F-4D97-AF65-F5344CB8AC3E}">
        <p14:creationId xmlns:p14="http://schemas.microsoft.com/office/powerpoint/2010/main" val="34919939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Polymorphism</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31030" y="648577"/>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Method Overriding: virtual &amp; override Keywords</a:t>
            </a: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4" name="Picture 3">
            <a:extLst>
              <a:ext uri="{FF2B5EF4-FFF2-40B4-BE49-F238E27FC236}">
                <a16:creationId xmlns:a16="http://schemas.microsoft.com/office/drawing/2014/main" id="{A66F1DC4-FBC5-BF46-DF31-1DE44B1CD5BC}"/>
              </a:ext>
            </a:extLst>
          </p:cNvPr>
          <p:cNvPicPr>
            <a:picLocks noChangeAspect="1"/>
          </p:cNvPicPr>
          <p:nvPr/>
        </p:nvPicPr>
        <p:blipFill>
          <a:blip r:embed="rId3"/>
          <a:stretch>
            <a:fillRect/>
          </a:stretch>
        </p:blipFill>
        <p:spPr>
          <a:xfrm>
            <a:off x="6387161" y="944549"/>
            <a:ext cx="5640099" cy="5264874"/>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2C912696-4A90-CF51-63BD-18DDBD8D73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700" y="1324413"/>
            <a:ext cx="5829300" cy="4857750"/>
          </a:xfrm>
          <a:prstGeom prst="rect">
            <a:avLst/>
          </a:prstGeom>
        </p:spPr>
      </p:pic>
    </p:spTree>
    <p:extLst>
      <p:ext uri="{BB962C8B-B14F-4D97-AF65-F5344CB8AC3E}">
        <p14:creationId xmlns:p14="http://schemas.microsoft.com/office/powerpoint/2010/main" val="23976480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Polymorphism</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31030" y="648577"/>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Method Overriding: new Keyword</a:t>
            </a: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8" name="Picture 7">
            <a:extLst>
              <a:ext uri="{FF2B5EF4-FFF2-40B4-BE49-F238E27FC236}">
                <a16:creationId xmlns:a16="http://schemas.microsoft.com/office/drawing/2014/main" id="{B3C0485E-2212-524F-6382-581B89987B2C}"/>
              </a:ext>
            </a:extLst>
          </p:cNvPr>
          <p:cNvPicPr>
            <a:picLocks noChangeAspect="1"/>
          </p:cNvPicPr>
          <p:nvPr/>
        </p:nvPicPr>
        <p:blipFill>
          <a:blip r:embed="rId3"/>
          <a:stretch>
            <a:fillRect/>
          </a:stretch>
        </p:blipFill>
        <p:spPr>
          <a:xfrm>
            <a:off x="1929246" y="1150793"/>
            <a:ext cx="7248186" cy="5058630"/>
          </a:xfrm>
          <a:prstGeom prst="rect">
            <a:avLst/>
          </a:prstGeom>
        </p:spPr>
      </p:pic>
    </p:spTree>
    <p:extLst>
      <p:ext uri="{BB962C8B-B14F-4D97-AF65-F5344CB8AC3E}">
        <p14:creationId xmlns:p14="http://schemas.microsoft.com/office/powerpoint/2010/main" val="163358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Classes and Objects</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0" y="522008"/>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Here are the key features of OOP:</a:t>
            </a:r>
            <a:endParaRPr lang="en-US" dirty="0"/>
          </a:p>
          <a:p>
            <a:pPr lvl="1">
              <a:lnSpc>
                <a:spcPct val="150000"/>
              </a:lnSpc>
              <a:spcAft>
                <a:spcPts val="0"/>
              </a:spcAft>
              <a:buFontTx/>
              <a:buChar char="-"/>
              <a:defRPr/>
            </a:pPr>
            <a:r>
              <a:rPr lang="en-US" dirty="0"/>
              <a:t>So first we have to understand what OOPS is,  and how it differs from procedural programming</a:t>
            </a:r>
          </a:p>
          <a:p>
            <a:pPr lvl="1">
              <a:lnSpc>
                <a:spcPct val="150000"/>
              </a:lnSpc>
              <a:spcAft>
                <a:spcPts val="0"/>
              </a:spcAft>
              <a:buFontTx/>
              <a:buChar char="-"/>
              <a:defRPr/>
            </a:pPr>
            <a:endParaRPr lang="en-US" dirty="0"/>
          </a:p>
          <a:p>
            <a:pPr lvl="1">
              <a:lnSpc>
                <a:spcPct val="150000"/>
              </a:lnSpc>
              <a:spcAft>
                <a:spcPts val="0"/>
              </a:spcAft>
              <a:buFontTx/>
              <a:buChar char="-"/>
              <a:defRPr/>
            </a:pPr>
            <a:r>
              <a:rPr lang="en-US" dirty="0"/>
              <a:t>In Procedural programming, we are applying methods and procedures to data while OOP is about creating objects that can contain data as well as methods.</a:t>
            </a:r>
          </a:p>
          <a:p>
            <a:pPr lvl="1">
              <a:lnSpc>
                <a:spcPct val="150000"/>
              </a:lnSpc>
              <a:spcAft>
                <a:spcPts val="0"/>
              </a:spcAft>
              <a:buFontTx/>
              <a:buChar char="-"/>
              <a:defRPr/>
            </a:pPr>
            <a:endParaRPr lang="en-US" dirty="0"/>
          </a:p>
          <a:p>
            <a:pPr lvl="1">
              <a:lnSpc>
                <a:spcPct val="150000"/>
              </a:lnSpc>
              <a:spcAft>
                <a:spcPts val="0"/>
              </a:spcAft>
              <a:buFontTx/>
              <a:buChar char="-"/>
              <a:defRPr/>
            </a:pPr>
            <a:r>
              <a:rPr lang="en-US" dirty="0"/>
              <a:t>Procedural programming is based on an unreal world</a:t>
            </a:r>
          </a:p>
          <a:p>
            <a:pPr lvl="1">
              <a:lnSpc>
                <a:spcPct val="150000"/>
              </a:lnSpc>
              <a:spcAft>
                <a:spcPts val="0"/>
              </a:spcAft>
              <a:buFontTx/>
              <a:buChar char="-"/>
              <a:defRPr/>
            </a:pPr>
            <a:endParaRPr lang="en-US" dirty="0"/>
          </a:p>
          <a:p>
            <a:pPr lvl="1">
              <a:lnSpc>
                <a:spcPct val="150000"/>
              </a:lnSpc>
              <a:spcAft>
                <a:spcPts val="0"/>
              </a:spcAft>
              <a:buFontTx/>
              <a:buChar char="-"/>
              <a:defRPr/>
            </a:pPr>
            <a:r>
              <a:rPr lang="en-US" dirty="0"/>
              <a:t>Object-oriented programming is based on the real </a:t>
            </a:r>
          </a:p>
          <a:p>
            <a:pPr marL="457200" lvl="1" indent="0">
              <a:lnSpc>
                <a:spcPct val="150000"/>
              </a:lnSpc>
              <a:spcAft>
                <a:spcPts val="0"/>
              </a:spcAft>
              <a:buNone/>
              <a:defRPr/>
            </a:pPr>
            <a:r>
              <a:rPr lang="en-US" dirty="0"/>
              <a:t>world</a:t>
            </a:r>
          </a:p>
          <a:p>
            <a:pPr lvl="1">
              <a:lnSpc>
                <a:spcPct val="150000"/>
              </a:lnSpc>
              <a:spcAft>
                <a:spcPts val="0"/>
              </a:spcAft>
              <a:buFontTx/>
              <a:buChar char="-"/>
              <a:defRPr/>
            </a:pPr>
            <a:endParaRPr lang="en-US" dirty="0"/>
          </a:p>
          <a:p>
            <a:pPr lvl="1">
              <a:lnSpc>
                <a:spcPct val="150000"/>
              </a:lnSpc>
              <a:spcAft>
                <a:spcPts val="0"/>
              </a:spcAft>
              <a:buFontTx/>
              <a:buChar char="-"/>
              <a:defRPr/>
            </a:pPr>
            <a:r>
              <a:rPr lang="en-US" dirty="0"/>
              <a:t>We learn logic building through procedural</a:t>
            </a:r>
          </a:p>
          <a:p>
            <a:pPr marL="457200" lvl="1" indent="0">
              <a:lnSpc>
                <a:spcPct val="150000"/>
              </a:lnSpc>
              <a:spcAft>
                <a:spcPts val="0"/>
              </a:spcAft>
              <a:buNone/>
              <a:defRPr/>
            </a:pPr>
            <a:r>
              <a:rPr lang="en-US" dirty="0"/>
              <a:t>programming like C Language while for real-world implementation we are using OOP like C#, Java, etc.</a:t>
            </a: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4" name="Picture 3" descr="A diagram of objects and objects&#10;&#10;Description automatically generated">
            <a:extLst>
              <a:ext uri="{FF2B5EF4-FFF2-40B4-BE49-F238E27FC236}">
                <a16:creationId xmlns:a16="http://schemas.microsoft.com/office/drawing/2014/main" id="{53515DD1-194A-B3AF-AF75-0DE9878B6A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1817" y="2334135"/>
            <a:ext cx="5316004" cy="3232930"/>
          </a:xfrm>
          <a:prstGeom prst="rect">
            <a:avLst/>
          </a:prstGeom>
        </p:spPr>
      </p:pic>
    </p:spTree>
    <p:extLst>
      <p:ext uri="{BB962C8B-B14F-4D97-AF65-F5344CB8AC3E}">
        <p14:creationId xmlns:p14="http://schemas.microsoft.com/office/powerpoint/2010/main" val="10386185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Polymorphism</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31030" y="648577"/>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Method Overriding: how to prevent method overriding? </a:t>
            </a:r>
          </a:p>
          <a:p>
            <a:pPr>
              <a:lnSpc>
                <a:spcPct val="150000"/>
              </a:lnSpc>
              <a:spcAft>
                <a:spcPts val="0"/>
              </a:spcAft>
              <a:buFontTx/>
              <a:buChar char="-"/>
              <a:defRPr/>
            </a:pPr>
            <a:endParaRPr lang="en-US" dirty="0"/>
          </a:p>
          <a:p>
            <a:pPr>
              <a:lnSpc>
                <a:spcPct val="150000"/>
              </a:lnSpc>
              <a:spcAft>
                <a:spcPts val="0"/>
              </a:spcAft>
              <a:buFontTx/>
              <a:buChar char="-"/>
              <a:defRPr/>
            </a:pPr>
            <a:r>
              <a:rPr lang="en-US" dirty="0"/>
              <a:t>By default, methods in a base class that are </a:t>
            </a:r>
            <a:r>
              <a:rPr lang="en-US" b="1" i="1" dirty="0"/>
              <a:t>not marked as </a:t>
            </a:r>
          </a:p>
          <a:p>
            <a:pPr marL="0" indent="0">
              <a:lnSpc>
                <a:spcPct val="150000"/>
              </a:lnSpc>
              <a:spcAft>
                <a:spcPts val="0"/>
              </a:spcAft>
              <a:buNone/>
              <a:defRPr/>
            </a:pPr>
            <a:r>
              <a:rPr lang="en-US" b="1" i="1" dirty="0"/>
              <a:t>Virtual or abstract</a:t>
            </a:r>
            <a:r>
              <a:rPr lang="en-US" dirty="0"/>
              <a:t> cannot be overridden in derived classes</a:t>
            </a:r>
          </a:p>
          <a:p>
            <a:pPr>
              <a:lnSpc>
                <a:spcPct val="150000"/>
              </a:lnSpc>
              <a:spcAft>
                <a:spcPts val="0"/>
              </a:spcAft>
              <a:buFontTx/>
              <a:buChar char="-"/>
              <a:defRPr/>
            </a:pPr>
            <a:endParaRPr lang="en-US" dirty="0"/>
          </a:p>
          <a:p>
            <a:pPr>
              <a:lnSpc>
                <a:spcPct val="150000"/>
              </a:lnSpc>
              <a:spcAft>
                <a:spcPts val="0"/>
              </a:spcAft>
              <a:buFontTx/>
              <a:buChar char="-"/>
              <a:defRPr/>
            </a:pPr>
            <a:r>
              <a:rPr lang="en-US" dirty="0"/>
              <a:t>In further derived classes, use </a:t>
            </a:r>
            <a:r>
              <a:rPr lang="en-US" b="1" i="1" dirty="0"/>
              <a:t>sealed override Keywords</a:t>
            </a:r>
            <a:endParaRPr kumimoji="0" lang="en-GB" sz="1800" b="1" i="1"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7" name="Picture 6">
            <a:extLst>
              <a:ext uri="{FF2B5EF4-FFF2-40B4-BE49-F238E27FC236}">
                <a16:creationId xmlns:a16="http://schemas.microsoft.com/office/drawing/2014/main" id="{753B30DA-8BA9-A6F7-47C4-79F97BBC9416}"/>
              </a:ext>
            </a:extLst>
          </p:cNvPr>
          <p:cNvPicPr>
            <a:picLocks noChangeAspect="1"/>
          </p:cNvPicPr>
          <p:nvPr/>
        </p:nvPicPr>
        <p:blipFill>
          <a:blip r:embed="rId3"/>
          <a:stretch>
            <a:fillRect/>
          </a:stretch>
        </p:blipFill>
        <p:spPr>
          <a:xfrm>
            <a:off x="6681355" y="1054518"/>
            <a:ext cx="5479615" cy="5803482"/>
          </a:xfrm>
          <a:prstGeom prst="rect">
            <a:avLst/>
          </a:prstGeom>
        </p:spPr>
      </p:pic>
    </p:spTree>
    <p:extLst>
      <p:ext uri="{BB962C8B-B14F-4D97-AF65-F5344CB8AC3E}">
        <p14:creationId xmlns:p14="http://schemas.microsoft.com/office/powerpoint/2010/main" val="2999124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Polymorphism</a:t>
            </a:r>
          </a:p>
        </p:txBody>
      </p:sp>
      <p:pic>
        <p:nvPicPr>
          <p:cNvPr id="5" name="Picture 4" descr="A white paper with black text&#10;&#10;Description automatically generated">
            <a:extLst>
              <a:ext uri="{FF2B5EF4-FFF2-40B4-BE49-F238E27FC236}">
                <a16:creationId xmlns:a16="http://schemas.microsoft.com/office/drawing/2014/main" id="{144BBDB5-DF2D-8B05-18F7-323A0DF233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14" y="1454727"/>
            <a:ext cx="11690984" cy="3751118"/>
          </a:xfrm>
          <a:prstGeom prst="rect">
            <a:avLst/>
          </a:prstGeom>
        </p:spPr>
      </p:pic>
    </p:spTree>
    <p:extLst>
      <p:ext uri="{BB962C8B-B14F-4D97-AF65-F5344CB8AC3E}">
        <p14:creationId xmlns:p14="http://schemas.microsoft.com/office/powerpoint/2010/main" val="19547682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1A68C0F-485F-D09B-727E-02F1D1D8FAB6}"/>
              </a:ext>
            </a:extLst>
          </p:cNvPr>
          <p:cNvSpPr txBox="1">
            <a:spLocks/>
          </p:cNvSpPr>
          <p:nvPr/>
        </p:nvSpPr>
        <p:spPr>
          <a:xfrm>
            <a:off x="1551561" y="981622"/>
            <a:ext cx="11002378" cy="1117932"/>
          </a:xfrm>
          <a:prstGeom prst="rect">
            <a:avLst/>
          </a:prstGeom>
        </p:spPr>
        <p:txBody>
          <a:bodyPr vert="horz" lIns="91440" tIns="45720" rIns="91440" bIns="45720" rtlCol="0" anchor="t" anchorCtr="0">
            <a:noAutofit/>
          </a:bodyPr>
          <a:lstStyle>
            <a:lvl1pPr algn="ctr" defTabSz="914400" rtl="0" eaLnBrk="1" latinLnBrk="0" hangingPunct="1">
              <a:lnSpc>
                <a:spcPct val="100000"/>
              </a:lnSpc>
              <a:spcBef>
                <a:spcPts val="0"/>
              </a:spcBef>
              <a:buNone/>
              <a:defRPr sz="3600" kern="1200">
                <a:solidFill>
                  <a:schemeClr val="tx1"/>
                </a:solidFill>
                <a:latin typeface="Arial Black" panose="020B0A04020102020204" pitchFamily="34" charset="0"/>
                <a:ea typeface="+mj-ea"/>
                <a:cs typeface="+mj-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3600" b="0" i="0" u="none" strike="noStrike" kern="1200" cap="none" spc="0" normalizeH="0" baseline="0" noProof="0" dirty="0">
                <a:ln>
                  <a:noFill/>
                </a:ln>
                <a:solidFill>
                  <a:srgbClr val="000000"/>
                </a:solidFill>
                <a:effectLst/>
                <a:uLnTx/>
                <a:uFillTx/>
                <a:latin typeface="Arial Black" panose="020B0A04020102020204" pitchFamily="34" charset="0"/>
                <a:ea typeface="+mj-ea"/>
                <a:cs typeface="+mj-cs"/>
              </a:rPr>
              <a:t>In Conclusion …</a:t>
            </a:r>
          </a:p>
        </p:txBody>
      </p:sp>
      <p:pic>
        <p:nvPicPr>
          <p:cNvPr id="5" name="Picture 4">
            <a:extLst>
              <a:ext uri="{FF2B5EF4-FFF2-40B4-BE49-F238E27FC236}">
                <a16:creationId xmlns:a16="http://schemas.microsoft.com/office/drawing/2014/main" id="{0BCAB50A-8720-6B53-4989-F425A7BA4FEF}"/>
              </a:ext>
            </a:extLst>
          </p:cNvPr>
          <p:cNvPicPr>
            <a:picLocks noChangeAspect="1"/>
          </p:cNvPicPr>
          <p:nvPr/>
        </p:nvPicPr>
        <p:blipFill>
          <a:blip r:embed="rId3"/>
          <a:stretch>
            <a:fillRect/>
          </a:stretch>
        </p:blipFill>
        <p:spPr>
          <a:xfrm>
            <a:off x="991917" y="164587"/>
            <a:ext cx="1272255" cy="1528127"/>
          </a:xfrm>
          <a:prstGeom prst="rect">
            <a:avLst/>
          </a:prstGeom>
        </p:spPr>
      </p:pic>
      <p:pic>
        <p:nvPicPr>
          <p:cNvPr id="7" name="Picture 6" descr="A person in a space suit walking through a tunnel&#10;&#10;Description automatically generated">
            <a:extLst>
              <a:ext uri="{FF2B5EF4-FFF2-40B4-BE49-F238E27FC236}">
                <a16:creationId xmlns:a16="http://schemas.microsoft.com/office/drawing/2014/main" id="{B500A900-1E8F-64DA-E152-5D7C5A4CEA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8074" y="2198654"/>
            <a:ext cx="5715000" cy="3219450"/>
          </a:xfrm>
          <a:prstGeom prst="rect">
            <a:avLst/>
          </a:prstGeom>
        </p:spPr>
      </p:pic>
    </p:spTree>
    <p:extLst>
      <p:ext uri="{BB962C8B-B14F-4D97-AF65-F5344CB8AC3E}">
        <p14:creationId xmlns:p14="http://schemas.microsoft.com/office/powerpoint/2010/main" val="29494078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Classes and Objects</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0" y="482322"/>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What is Class?</a:t>
            </a:r>
          </a:p>
          <a:p>
            <a:pPr lvl="1">
              <a:lnSpc>
                <a:spcPct val="150000"/>
              </a:lnSpc>
              <a:spcAft>
                <a:spcPts val="0"/>
              </a:spcAft>
              <a:buFontTx/>
              <a:buChar char="-"/>
              <a:defRPr/>
            </a:pPr>
            <a:r>
              <a:rPr lang="en-US" dirty="0"/>
              <a:t>Class is a template/blueprint for the Objects. It defines object behavior (in the form of class methods) and object attributes (in the form of properties or class data members).</a:t>
            </a:r>
          </a:p>
          <a:p>
            <a:pPr lvl="1">
              <a:lnSpc>
                <a:spcPct val="150000"/>
              </a:lnSpc>
              <a:spcAft>
                <a:spcPts val="0"/>
              </a:spcAft>
              <a:buFontTx/>
              <a:buChar char="-"/>
              <a:defRPr/>
            </a:pPr>
            <a:endParaRPr lang="en-US" dirty="0"/>
          </a:p>
          <a:p>
            <a:pPr lvl="1">
              <a:lnSpc>
                <a:spcPct val="150000"/>
              </a:lnSpc>
              <a:spcAft>
                <a:spcPts val="0"/>
              </a:spcAft>
              <a:buFontTx/>
              <a:buChar char="-"/>
              <a:defRPr/>
            </a:pPr>
            <a:r>
              <a:rPr lang="en-US" dirty="0"/>
              <a:t>A software system may consist of many classes (A real-time system may have a thousand or more classes). Working with so many classes is not so easy, so we require some way so that they can be managed properly or efficiently.</a:t>
            </a:r>
          </a:p>
          <a:p>
            <a:pPr lvl="1">
              <a:lnSpc>
                <a:spcPct val="150000"/>
              </a:lnSpc>
              <a:spcAft>
                <a:spcPts val="0"/>
              </a:spcAft>
              <a:buFontTx/>
              <a:buChar char="-"/>
              <a:defRPr/>
            </a:pPr>
            <a:endParaRPr lang="en-US" dirty="0"/>
          </a:p>
          <a:p>
            <a:pPr lvl="1">
              <a:lnSpc>
                <a:spcPct val="150000"/>
              </a:lnSpc>
              <a:spcAft>
                <a:spcPts val="0"/>
              </a:spcAft>
              <a:buFontTx/>
              <a:buChar char="-"/>
              <a:defRPr/>
            </a:pPr>
            <a:r>
              <a:rPr lang="en-US" dirty="0"/>
              <a:t>In order to manage so many classes and to reduce the complexity, system designers use several techniques that can be grouped under four main concepts Encapsulation, Abstraction, Inheritance, and Polymorphism. (more on this later)</a:t>
            </a:r>
          </a:p>
          <a:p>
            <a:pPr lvl="1">
              <a:lnSpc>
                <a:spcPct val="150000"/>
              </a:lnSpc>
              <a:spcAft>
                <a:spcPts val="0"/>
              </a:spcAft>
              <a:buFontTx/>
              <a:buChar char="-"/>
              <a:defRPr/>
            </a:pPr>
            <a:endParaRPr lang="en-US" dirty="0"/>
          </a:p>
          <a:p>
            <a:pPr lvl="1">
              <a:lnSpc>
                <a:spcPct val="150000"/>
              </a:lnSpc>
              <a:spcAft>
                <a:spcPts val="0"/>
              </a:spcAft>
              <a:buFontTx/>
              <a:buChar char="-"/>
              <a:defRPr/>
            </a:pPr>
            <a:r>
              <a:rPr lang="en-US" dirty="0"/>
              <a:t>A class will not occupy any memory space. Hence to work with the data represented by the class, you must create a variable for the class, which is called an object.</a:t>
            </a: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107160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Classes and Objects</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31030" y="563572"/>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What is an Object?</a:t>
            </a:r>
          </a:p>
          <a:p>
            <a:pPr lvl="1">
              <a:lnSpc>
                <a:spcPct val="150000"/>
              </a:lnSpc>
              <a:spcAft>
                <a:spcPts val="0"/>
              </a:spcAft>
              <a:buFontTx/>
              <a:buChar char="-"/>
              <a:defRPr/>
            </a:pPr>
            <a:r>
              <a:rPr lang="en-US" dirty="0"/>
              <a:t>The software is divided into several small units called objects. The data and functions are built around these objects.</a:t>
            </a:r>
          </a:p>
          <a:p>
            <a:pPr lvl="1">
              <a:lnSpc>
                <a:spcPct val="150000"/>
              </a:lnSpc>
              <a:spcAft>
                <a:spcPts val="0"/>
              </a:spcAft>
              <a:buFontTx/>
              <a:buChar char="-"/>
              <a:defRPr/>
            </a:pPr>
            <a:endParaRPr lang="en-US" dirty="0"/>
          </a:p>
          <a:p>
            <a:pPr lvl="1">
              <a:lnSpc>
                <a:spcPct val="150000"/>
              </a:lnSpc>
              <a:spcAft>
                <a:spcPts val="0"/>
              </a:spcAft>
              <a:buFontTx/>
              <a:buChar char="-"/>
              <a:defRPr/>
            </a:pPr>
            <a:r>
              <a:rPr lang="en-US" dirty="0"/>
              <a:t>An object's data can be accessed only by the functions associated with that object.</a:t>
            </a:r>
          </a:p>
          <a:p>
            <a:pPr lvl="1">
              <a:lnSpc>
                <a:spcPct val="150000"/>
              </a:lnSpc>
              <a:spcAft>
                <a:spcPts val="0"/>
              </a:spcAft>
              <a:buFontTx/>
              <a:buChar char="-"/>
              <a:defRPr/>
            </a:pPr>
            <a:endParaRPr lang="en-US" dirty="0"/>
          </a:p>
          <a:p>
            <a:pPr lvl="1">
              <a:lnSpc>
                <a:spcPct val="150000"/>
              </a:lnSpc>
              <a:spcAft>
                <a:spcPts val="0"/>
              </a:spcAft>
              <a:buFontTx/>
              <a:buChar char="-"/>
              <a:defRPr/>
            </a:pPr>
            <a:r>
              <a:rPr lang="en-US" dirty="0"/>
              <a:t>The functions of one object can access the functions of another object.</a:t>
            </a:r>
          </a:p>
          <a:p>
            <a:pPr lvl="1">
              <a:lnSpc>
                <a:spcPct val="150000"/>
              </a:lnSpc>
              <a:spcAft>
                <a:spcPts val="0"/>
              </a:spcAft>
              <a:buFontTx/>
              <a:buChar char="-"/>
              <a:defRPr/>
            </a:pPr>
            <a:endParaRPr lang="en-US" dirty="0"/>
          </a:p>
          <a:p>
            <a:pPr lvl="1">
              <a:lnSpc>
                <a:spcPct val="150000"/>
              </a:lnSpc>
              <a:spcAft>
                <a:spcPts val="0"/>
              </a:spcAft>
              <a:buFontTx/>
              <a:buChar char="-"/>
              <a:defRPr/>
            </a:pPr>
            <a:r>
              <a:rPr lang="en-US" dirty="0"/>
              <a:t>Objects are the basic run-time entities of an object-oriented system. They may represent a person, a place, or any item the program must handle.</a:t>
            </a:r>
          </a:p>
          <a:p>
            <a:pPr lvl="1">
              <a:lnSpc>
                <a:spcPct val="150000"/>
              </a:lnSpc>
              <a:spcAft>
                <a:spcPts val="0"/>
              </a:spcAft>
              <a:buFontTx/>
              <a:buChar char="-"/>
              <a:defRPr/>
            </a:pPr>
            <a:endParaRPr lang="en-US" dirty="0"/>
          </a:p>
          <a:p>
            <a:pPr lvl="1">
              <a:lnSpc>
                <a:spcPct val="150000"/>
              </a:lnSpc>
              <a:spcAft>
                <a:spcPts val="0"/>
              </a:spcAft>
              <a:buFontTx/>
              <a:buChar char="-"/>
              <a:defRPr/>
            </a:pPr>
            <a:r>
              <a:rPr lang="en-US" b="1" i="1" dirty="0"/>
              <a:t>"An object is a software bundle of related variables and methods.“</a:t>
            </a:r>
          </a:p>
          <a:p>
            <a:pPr lvl="1">
              <a:lnSpc>
                <a:spcPct val="150000"/>
              </a:lnSpc>
              <a:spcAft>
                <a:spcPts val="0"/>
              </a:spcAft>
              <a:buFontTx/>
              <a:buChar char="-"/>
              <a:defRPr/>
            </a:pPr>
            <a:r>
              <a:rPr lang="en-US" b="1" i="1" dirty="0"/>
              <a:t>"An object is an instance of a class." </a:t>
            </a: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139748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Classes and Objects</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31030" y="563572"/>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lang="en-US" b="1" dirty="0"/>
              <a:t>What is an Object?</a:t>
            </a:r>
          </a:p>
          <a:p>
            <a:pPr lvl="1">
              <a:lnSpc>
                <a:spcPct val="150000"/>
              </a:lnSpc>
              <a:spcAft>
                <a:spcPts val="0"/>
              </a:spcAft>
              <a:buFontTx/>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When an object is created using the new operator, memory is allocated for the class in a heap, the object is called an instance, and its starting address will be stored in the object in stack memory.</a:t>
            </a:r>
            <a:endParaRPr lang="en-US" dirty="0">
              <a:solidFill>
                <a:srgbClr val="000000"/>
              </a:solidFill>
            </a:endParaRPr>
          </a:p>
          <a:p>
            <a:pPr lvl="1">
              <a:lnSpc>
                <a:spcPct val="150000"/>
              </a:lnSpc>
              <a:spcAft>
                <a:spcPts val="0"/>
              </a:spcAft>
              <a:buFontTx/>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When an object is created without the new operator, memory will not be allocated in a heap; in other words, an instance will not be created, and the object in the stack will contain the value null.</a:t>
            </a:r>
            <a:endParaRPr lang="en-US" dirty="0">
              <a:solidFill>
                <a:srgbClr val="000000"/>
              </a:solidFill>
            </a:endParaRPr>
          </a:p>
          <a:p>
            <a:pPr lvl="1">
              <a:lnSpc>
                <a:spcPct val="150000"/>
              </a:lnSpc>
              <a:spcAft>
                <a:spcPts val="0"/>
              </a:spcAft>
              <a:buFontTx/>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When an object contains null, it is impossible to access the class members using that object.</a:t>
            </a: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4" name="Picture 3">
            <a:extLst>
              <a:ext uri="{FF2B5EF4-FFF2-40B4-BE49-F238E27FC236}">
                <a16:creationId xmlns:a16="http://schemas.microsoft.com/office/drawing/2014/main" id="{8954B729-07BA-B7A0-2962-7EEA3681E69B}"/>
              </a:ext>
            </a:extLst>
          </p:cNvPr>
          <p:cNvPicPr>
            <a:picLocks noChangeAspect="1"/>
          </p:cNvPicPr>
          <p:nvPr/>
        </p:nvPicPr>
        <p:blipFill>
          <a:blip r:embed="rId3"/>
          <a:stretch>
            <a:fillRect/>
          </a:stretch>
        </p:blipFill>
        <p:spPr>
          <a:xfrm>
            <a:off x="731693" y="3855319"/>
            <a:ext cx="4191000" cy="1838325"/>
          </a:xfrm>
          <a:prstGeom prst="rect">
            <a:avLst/>
          </a:prstGeom>
        </p:spPr>
      </p:pic>
      <p:pic>
        <p:nvPicPr>
          <p:cNvPr id="6" name="Picture 5">
            <a:extLst>
              <a:ext uri="{FF2B5EF4-FFF2-40B4-BE49-F238E27FC236}">
                <a16:creationId xmlns:a16="http://schemas.microsoft.com/office/drawing/2014/main" id="{6A47D1E8-D9E2-8D95-D177-720CC3F46D59}"/>
              </a:ext>
            </a:extLst>
          </p:cNvPr>
          <p:cNvPicPr>
            <a:picLocks noChangeAspect="1"/>
          </p:cNvPicPr>
          <p:nvPr/>
        </p:nvPicPr>
        <p:blipFill>
          <a:blip r:embed="rId4"/>
          <a:stretch>
            <a:fillRect/>
          </a:stretch>
        </p:blipFill>
        <p:spPr>
          <a:xfrm>
            <a:off x="5803757" y="3287394"/>
            <a:ext cx="5844454" cy="3570606"/>
          </a:xfrm>
          <a:prstGeom prst="rect">
            <a:avLst/>
          </a:prstGeom>
        </p:spPr>
      </p:pic>
    </p:spTree>
    <p:extLst>
      <p:ext uri="{BB962C8B-B14F-4D97-AF65-F5344CB8AC3E}">
        <p14:creationId xmlns:p14="http://schemas.microsoft.com/office/powerpoint/2010/main" val="29907251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Classes and Objects</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31030" y="563572"/>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Example:</a:t>
            </a:r>
          </a:p>
          <a:p>
            <a:pPr marL="0" indent="0">
              <a:lnSpc>
                <a:spcPct val="150000"/>
              </a:lnSpc>
              <a:spcAft>
                <a:spcPts val="0"/>
              </a:spcAft>
              <a:buNone/>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8" name="Picture 7">
            <a:extLst>
              <a:ext uri="{FF2B5EF4-FFF2-40B4-BE49-F238E27FC236}">
                <a16:creationId xmlns:a16="http://schemas.microsoft.com/office/drawing/2014/main" id="{D6F855FF-055E-B2C7-8DE7-65BC792EB19F}"/>
              </a:ext>
            </a:extLst>
          </p:cNvPr>
          <p:cNvPicPr>
            <a:picLocks noChangeAspect="1"/>
          </p:cNvPicPr>
          <p:nvPr/>
        </p:nvPicPr>
        <p:blipFill>
          <a:blip r:embed="rId3"/>
          <a:stretch>
            <a:fillRect/>
          </a:stretch>
        </p:blipFill>
        <p:spPr>
          <a:xfrm>
            <a:off x="2026229" y="859880"/>
            <a:ext cx="7533408" cy="5434548"/>
          </a:xfrm>
          <a:prstGeom prst="rect">
            <a:avLst/>
          </a:prstGeom>
        </p:spPr>
      </p:pic>
    </p:spTree>
    <p:extLst>
      <p:ext uri="{BB962C8B-B14F-4D97-AF65-F5344CB8AC3E}">
        <p14:creationId xmlns:p14="http://schemas.microsoft.com/office/powerpoint/2010/main" val="2882098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3">
            <a:extLst>
              <a:ext uri="{FF2B5EF4-FFF2-40B4-BE49-F238E27FC236}">
                <a16:creationId xmlns:a16="http://schemas.microsoft.com/office/drawing/2014/main" id="{6CA4847E-AD1D-3C09-D1AC-7D9808EAC326}"/>
              </a:ext>
            </a:extLst>
          </p:cNvPr>
          <p:cNvSpPr/>
          <p:nvPr/>
        </p:nvSpPr>
        <p:spPr>
          <a:xfrm>
            <a:off x="1162051" y="44673"/>
            <a:ext cx="9544049" cy="559231"/>
          </a:xfrm>
          <a:prstGeom prst="roundRect">
            <a:avLst/>
          </a:prstGeom>
          <a:solidFill>
            <a:schemeClr val="accent1"/>
          </a:solidFill>
          <a:ln w="6350" cap="flat" cmpd="sng" algn="ctr">
            <a:solidFill>
              <a:sysClr val="window" lastClr="FFFFFF"/>
            </a:solidFill>
            <a:prstDash val="solid"/>
            <a:miter lim="800000"/>
          </a:ln>
          <a:effectLst/>
        </p:spPr>
        <p:txBody>
          <a:bodyPr rtlCol="0" anchor="ctr"/>
          <a:lstStyle/>
          <a:p>
            <a:pPr algn="ctr" defTabSz="914400">
              <a:defRPr/>
            </a:pPr>
            <a:r>
              <a:rPr kumimoji="0" lang="en-GB" sz="2400" b="1" i="0" u="none" strike="noStrike" kern="0" cap="none" spc="0" normalizeH="0" baseline="0" noProof="0" dirty="0">
                <a:ln>
                  <a:noFill/>
                </a:ln>
                <a:solidFill>
                  <a:srgbClr val="000000"/>
                </a:solidFill>
                <a:effectLst/>
                <a:uLnTx/>
                <a:uFillTx/>
                <a:latin typeface="Calibri" panose="020F0502020204030204"/>
                <a:ea typeface="+mn-ea"/>
                <a:cs typeface="+mn-cs"/>
              </a:rPr>
              <a:t>Classes and Objects</a:t>
            </a:r>
          </a:p>
        </p:txBody>
      </p:sp>
      <p:sp>
        <p:nvSpPr>
          <p:cNvPr id="2" name="Content Placeholder 2">
            <a:extLst>
              <a:ext uri="{FF2B5EF4-FFF2-40B4-BE49-F238E27FC236}">
                <a16:creationId xmlns:a16="http://schemas.microsoft.com/office/drawing/2014/main" id="{6D8E5A78-43E6-761D-0C21-E48310710C3E}"/>
              </a:ext>
            </a:extLst>
          </p:cNvPr>
          <p:cNvSpPr txBox="1">
            <a:spLocks/>
          </p:cNvSpPr>
          <p:nvPr/>
        </p:nvSpPr>
        <p:spPr>
          <a:xfrm>
            <a:off x="31030" y="563572"/>
            <a:ext cx="12129940" cy="6209423"/>
          </a:xfrm>
          <a:prstGeom prst="rect">
            <a:avLst/>
          </a:prstGeom>
        </p:spPr>
        <p:txBody>
          <a:bodyPr vert="horz" lIns="91440" tIns="45720" rIns="91440" bIns="45720" rtlCol="0" anchor="t" anchorCtr="0">
            <a:noAutofit/>
          </a:bodyPr>
          <a:lstStyle>
            <a:lvl1pPr marL="2286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100000"/>
              </a:lnSpc>
              <a:spcBef>
                <a:spcPts val="0"/>
              </a:spcBef>
              <a:spcAft>
                <a:spcPts val="600"/>
              </a:spcAft>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Aft>
                <a:spcPts val="0"/>
              </a:spcAft>
              <a:buFontTx/>
              <a:buChar char="-"/>
              <a:defRPr/>
            </a:pPr>
            <a:r>
              <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Example: namespace</a:t>
            </a:r>
          </a:p>
          <a:p>
            <a:pPr marL="0" indent="0">
              <a:lnSpc>
                <a:spcPct val="150000"/>
              </a:lnSpc>
              <a:spcAft>
                <a:spcPts val="0"/>
              </a:spcAft>
              <a:buNone/>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a:lnSpc>
                <a:spcPct val="150000"/>
              </a:lnSpc>
              <a:spcAft>
                <a:spcPts val="0"/>
              </a:spcAft>
              <a:buFontTx/>
              <a:buChar char="-"/>
              <a:defRPr/>
            </a:pPr>
            <a:endParaRPr kumimoji="0" lang="en-US"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457200" marR="0" lvl="1" indent="0" algn="l" defTabSz="914400" rtl="0" eaLnBrk="1" fontAlgn="auto" latinLnBrk="0" hangingPunct="1">
              <a:lnSpc>
                <a:spcPct val="100000"/>
              </a:lnSpc>
              <a:spcBef>
                <a:spcPts val="0"/>
              </a:spcBef>
              <a:spcAft>
                <a:spcPts val="600"/>
              </a:spcAft>
              <a:buClrTx/>
              <a:buSzTx/>
              <a:buNone/>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pic>
        <p:nvPicPr>
          <p:cNvPr id="4" name="Picture 3" descr="A screenshot of a computer program&#10;&#10;Description automatically generated">
            <a:extLst>
              <a:ext uri="{FF2B5EF4-FFF2-40B4-BE49-F238E27FC236}">
                <a16:creationId xmlns:a16="http://schemas.microsoft.com/office/drawing/2014/main" id="{35CC07AF-C02C-485B-34F4-239918F302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8823" y="603904"/>
            <a:ext cx="6478732" cy="6248842"/>
          </a:xfrm>
          <a:prstGeom prst="rect">
            <a:avLst/>
          </a:prstGeom>
        </p:spPr>
      </p:pic>
    </p:spTree>
    <p:extLst>
      <p:ext uri="{BB962C8B-B14F-4D97-AF65-F5344CB8AC3E}">
        <p14:creationId xmlns:p14="http://schemas.microsoft.com/office/powerpoint/2010/main" val="377543256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VSHAPEID" val="YCZP6asStT2Se7b9FSy8hL"/>
</p:tagLst>
</file>

<file path=ppt/tags/tag2.xml><?xml version="1.0" encoding="utf-8"?>
<p:tagLst xmlns:a="http://schemas.openxmlformats.org/drawingml/2006/main" xmlns:r="http://schemas.openxmlformats.org/officeDocument/2006/relationships" xmlns:p="http://schemas.openxmlformats.org/presentationml/2006/main">
  <p:tag name="DVSHAPEID" val="YCZP6asStT2Se7b9FSy8hL"/>
</p:tagLst>
</file>

<file path=ppt/theme/theme1.xml><?xml version="1.0" encoding="utf-8"?>
<a:theme xmlns:a="http://schemas.openxmlformats.org/drawingml/2006/main" name="Retrospect">
  <a:themeElements>
    <a:clrScheme name="Retrospect">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35770</TotalTime>
  <Words>2134</Words>
  <Application>Microsoft Office PowerPoint</Application>
  <PresentationFormat>Widescreen</PresentationFormat>
  <Paragraphs>362</Paragraphs>
  <Slides>42</Slides>
  <Notes>42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Arial Black</vt:lpstr>
      <vt:lpstr>Calibri</vt:lpstr>
      <vt:lpstr>Calibri Light</vt:lpstr>
      <vt:lpstr>Consolas</vt:lpstr>
      <vt:lpstr>Wingdings</vt:lpstr>
      <vt:lpstr>Retrospect</vt:lpstr>
      <vt:lpstr>  SOFTWARE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Testing</dc:title>
  <dc:creator>Cusack, Chris</dc:creator>
  <cp:lastModifiedBy>Blakney, Andrew (NBCC)</cp:lastModifiedBy>
  <cp:revision>967</cp:revision>
  <dcterms:created xsi:type="dcterms:W3CDTF">2018-06-09T00:51:46Z</dcterms:created>
  <dcterms:modified xsi:type="dcterms:W3CDTF">2025-01-09T17:04:55Z</dcterms:modified>
</cp:coreProperties>
</file>